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35" r:id="rId1"/>
  </p:sldMasterIdLst>
  <p:notesMasterIdLst>
    <p:notesMasterId r:id="rId102"/>
  </p:notesMasterIdLst>
  <p:handoutMasterIdLst>
    <p:handoutMasterId r:id="rId103"/>
  </p:handoutMasterIdLst>
  <p:sldIdLst>
    <p:sldId id="682" r:id="rId2"/>
    <p:sldId id="1886" r:id="rId3"/>
    <p:sldId id="1830" r:id="rId4"/>
    <p:sldId id="1878" r:id="rId5"/>
    <p:sldId id="341" r:id="rId6"/>
    <p:sldId id="431" r:id="rId7"/>
    <p:sldId id="432" r:id="rId8"/>
    <p:sldId id="479" r:id="rId9"/>
    <p:sldId id="1770" r:id="rId10"/>
    <p:sldId id="1771" r:id="rId11"/>
    <p:sldId id="446" r:id="rId12"/>
    <p:sldId id="480" r:id="rId13"/>
    <p:sldId id="455" r:id="rId14"/>
    <p:sldId id="481" r:id="rId15"/>
    <p:sldId id="434" r:id="rId16"/>
    <p:sldId id="482" r:id="rId17"/>
    <p:sldId id="1832" r:id="rId18"/>
    <p:sldId id="456" r:id="rId19"/>
    <p:sldId id="1833" r:id="rId20"/>
    <p:sldId id="1836" r:id="rId21"/>
    <p:sldId id="1882" r:id="rId22"/>
    <p:sldId id="361" r:id="rId23"/>
    <p:sldId id="457" r:id="rId24"/>
    <p:sldId id="483" r:id="rId25"/>
    <p:sldId id="484" r:id="rId26"/>
    <p:sldId id="1879" r:id="rId27"/>
    <p:sldId id="1881" r:id="rId28"/>
    <p:sldId id="1883" r:id="rId29"/>
    <p:sldId id="459" r:id="rId30"/>
    <p:sldId id="461" r:id="rId31"/>
    <p:sldId id="1772" r:id="rId32"/>
    <p:sldId id="485" r:id="rId33"/>
    <p:sldId id="1877" r:id="rId34"/>
    <p:sldId id="1837" r:id="rId35"/>
    <p:sldId id="1838" r:id="rId36"/>
    <p:sldId id="487" r:id="rId37"/>
    <p:sldId id="488" r:id="rId38"/>
    <p:sldId id="489" r:id="rId39"/>
    <p:sldId id="490" r:id="rId40"/>
    <p:sldId id="388" r:id="rId41"/>
    <p:sldId id="491" r:id="rId42"/>
    <p:sldId id="1839" r:id="rId43"/>
    <p:sldId id="1840" r:id="rId44"/>
    <p:sldId id="1851" r:id="rId45"/>
    <p:sldId id="1849" r:id="rId46"/>
    <p:sldId id="390" r:id="rId47"/>
    <p:sldId id="391" r:id="rId48"/>
    <p:sldId id="392" r:id="rId49"/>
    <p:sldId id="493" r:id="rId50"/>
    <p:sldId id="1842" r:id="rId51"/>
    <p:sldId id="1843" r:id="rId52"/>
    <p:sldId id="494" r:id="rId53"/>
    <p:sldId id="749" r:id="rId54"/>
    <p:sldId id="1852" r:id="rId55"/>
    <p:sldId id="1853" r:id="rId56"/>
    <p:sldId id="1854" r:id="rId57"/>
    <p:sldId id="1885" r:id="rId58"/>
    <p:sldId id="1855" r:id="rId59"/>
    <p:sldId id="1844" r:id="rId60"/>
    <p:sldId id="1856" r:id="rId61"/>
    <p:sldId id="671" r:id="rId62"/>
    <p:sldId id="672" r:id="rId63"/>
    <p:sldId id="673" r:id="rId64"/>
    <p:sldId id="674" r:id="rId65"/>
    <p:sldId id="675" r:id="rId66"/>
    <p:sldId id="676" r:id="rId67"/>
    <p:sldId id="1845" r:id="rId68"/>
    <p:sldId id="700" r:id="rId69"/>
    <p:sldId id="394" r:id="rId70"/>
    <p:sldId id="702" r:id="rId71"/>
    <p:sldId id="465" r:id="rId72"/>
    <p:sldId id="397" r:id="rId73"/>
    <p:sldId id="464" r:id="rId74"/>
    <p:sldId id="399" r:id="rId75"/>
    <p:sldId id="400" r:id="rId76"/>
    <p:sldId id="1858" r:id="rId77"/>
    <p:sldId id="1860" r:id="rId78"/>
    <p:sldId id="1862" r:id="rId79"/>
    <p:sldId id="1863" r:id="rId80"/>
    <p:sldId id="1864" r:id="rId81"/>
    <p:sldId id="750" r:id="rId82"/>
    <p:sldId id="1773" r:id="rId83"/>
    <p:sldId id="1774" r:id="rId84"/>
    <p:sldId id="404" r:id="rId85"/>
    <p:sldId id="470" r:id="rId86"/>
    <p:sldId id="1868" r:id="rId87"/>
    <p:sldId id="1871" r:id="rId88"/>
    <p:sldId id="471" r:id="rId89"/>
    <p:sldId id="1872" r:id="rId90"/>
    <p:sldId id="1847" r:id="rId91"/>
    <p:sldId id="732" r:id="rId92"/>
    <p:sldId id="1873" r:id="rId93"/>
    <p:sldId id="1874" r:id="rId94"/>
    <p:sldId id="472" r:id="rId95"/>
    <p:sldId id="1875" r:id="rId96"/>
    <p:sldId id="421" r:id="rId97"/>
    <p:sldId id="415" r:id="rId98"/>
    <p:sldId id="1784" r:id="rId99"/>
    <p:sldId id="1876" r:id="rId100"/>
    <p:sldId id="1887" r:id="rId101"/>
  </p:sldIdLst>
  <p:sldSz cx="12192000" cy="6858000"/>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3024">
          <p15:clr>
            <a:srgbClr val="A4A3A4"/>
          </p15:clr>
        </p15:guide>
        <p15:guide id="2" pos="2305">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0000FF"/>
    <a:srgbClr val="FF0066"/>
    <a:srgbClr val="008000"/>
    <a:srgbClr val="D60093"/>
    <a:srgbClr val="33CC33"/>
    <a:srgbClr val="FF0000"/>
    <a:srgbClr val="CC0066"/>
    <a:srgbClr val="3333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279" autoAdjust="0"/>
    <p:restoredTop sz="79272" autoAdjust="0"/>
  </p:normalViewPr>
  <p:slideViewPr>
    <p:cSldViewPr>
      <p:cViewPr varScale="1">
        <p:scale>
          <a:sx n="85" d="100"/>
          <a:sy n="85" d="100"/>
        </p:scale>
        <p:origin x="1328" y="168"/>
      </p:cViewPr>
      <p:guideLst>
        <p:guide orient="horz" pos="2160"/>
        <p:guide pos="3840"/>
      </p:guideLst>
    </p:cSldViewPr>
  </p:slideViewPr>
  <p:notesTextViewPr>
    <p:cViewPr>
      <p:scale>
        <a:sx n="114" d="100"/>
        <a:sy n="114" d="100"/>
      </p:scale>
      <p:origin x="0" y="0"/>
    </p:cViewPr>
  </p:notesTextViewPr>
  <p:sorterViewPr>
    <p:cViewPr>
      <p:scale>
        <a:sx n="51" d="100"/>
        <a:sy n="51" d="100"/>
      </p:scale>
      <p:origin x="0" y="3768"/>
    </p:cViewPr>
  </p:sorterViewPr>
  <p:notesViewPr>
    <p:cSldViewPr>
      <p:cViewPr varScale="1">
        <p:scale>
          <a:sx n="53" d="100"/>
          <a:sy n="53" d="100"/>
        </p:scale>
        <p:origin x="-1836" y="-84"/>
      </p:cViewPr>
      <p:guideLst>
        <p:guide orient="horz" pos="3024"/>
        <p:guide pos="2305"/>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07" Type="http://schemas.openxmlformats.org/officeDocument/2006/relationships/tableStyles" Target="tableStyles.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notesMaster" Target="notesMasters/notesMaster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handoutMaster" Target="handoutMasters/handout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8.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8.emf"/></Relationships>
</file>

<file path=ppt/drawings/_rels/vmlDrawing3.v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image" Target="../media/image29.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33.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1"/>
            <a:ext cx="3170238" cy="479425"/>
          </a:xfrm>
          <a:prstGeom prst="rect">
            <a:avLst/>
          </a:prstGeom>
        </p:spPr>
        <p:txBody>
          <a:bodyPr vert="horz" lIns="91430" tIns="45715" rIns="91430" bIns="45715" rtlCol="0"/>
          <a:lstStyle>
            <a:lvl1pPr algn="l">
              <a:defRPr sz="1200"/>
            </a:lvl1pPr>
          </a:lstStyle>
          <a:p>
            <a:endParaRPr lang="en-US"/>
          </a:p>
        </p:txBody>
      </p:sp>
      <p:sp>
        <p:nvSpPr>
          <p:cNvPr id="3" name="Date Placeholder 2"/>
          <p:cNvSpPr>
            <a:spLocks noGrp="1"/>
          </p:cNvSpPr>
          <p:nvPr>
            <p:ph type="dt" sz="quarter" idx="1"/>
          </p:nvPr>
        </p:nvSpPr>
        <p:spPr>
          <a:xfrm>
            <a:off x="4143375" y="1"/>
            <a:ext cx="3170238" cy="479425"/>
          </a:xfrm>
          <a:prstGeom prst="rect">
            <a:avLst/>
          </a:prstGeom>
        </p:spPr>
        <p:txBody>
          <a:bodyPr vert="horz" lIns="91430" tIns="45715" rIns="91430" bIns="45715" rtlCol="0"/>
          <a:lstStyle>
            <a:lvl1pPr algn="r">
              <a:defRPr sz="1200"/>
            </a:lvl1pPr>
          </a:lstStyle>
          <a:p>
            <a:fld id="{D3E28C4F-4FE9-4D22-93D8-487A4D01D983}" type="datetimeFigureOut">
              <a:rPr lang="en-US" smtClean="0"/>
              <a:pPr/>
              <a:t>12/13/21</a:t>
            </a:fld>
            <a:endParaRPr lang="en-US"/>
          </a:p>
        </p:txBody>
      </p:sp>
      <p:sp>
        <p:nvSpPr>
          <p:cNvPr id="4" name="Footer Placeholder 3"/>
          <p:cNvSpPr>
            <a:spLocks noGrp="1"/>
          </p:cNvSpPr>
          <p:nvPr>
            <p:ph type="ftr" sz="quarter" idx="2"/>
          </p:nvPr>
        </p:nvSpPr>
        <p:spPr>
          <a:xfrm>
            <a:off x="1" y="9120189"/>
            <a:ext cx="3170238" cy="479425"/>
          </a:xfrm>
          <a:prstGeom prst="rect">
            <a:avLst/>
          </a:prstGeom>
        </p:spPr>
        <p:txBody>
          <a:bodyPr vert="horz" lIns="91430" tIns="45715" rIns="91430" bIns="45715" rtlCol="0" anchor="b"/>
          <a:lstStyle>
            <a:lvl1pPr algn="l">
              <a:defRPr sz="1200"/>
            </a:lvl1pPr>
          </a:lstStyle>
          <a:p>
            <a:endParaRPr lang="en-US"/>
          </a:p>
        </p:txBody>
      </p:sp>
      <p:sp>
        <p:nvSpPr>
          <p:cNvPr id="5" name="Slide Number Placeholder 4"/>
          <p:cNvSpPr>
            <a:spLocks noGrp="1"/>
          </p:cNvSpPr>
          <p:nvPr>
            <p:ph type="sldNum" sz="quarter" idx="3"/>
          </p:nvPr>
        </p:nvSpPr>
        <p:spPr>
          <a:xfrm>
            <a:off x="4143375" y="9120189"/>
            <a:ext cx="3170238" cy="479425"/>
          </a:xfrm>
          <a:prstGeom prst="rect">
            <a:avLst/>
          </a:prstGeom>
        </p:spPr>
        <p:txBody>
          <a:bodyPr vert="horz" lIns="91430" tIns="45715" rIns="91430" bIns="45715" rtlCol="0" anchor="b"/>
          <a:lstStyle>
            <a:lvl1pPr algn="r">
              <a:defRPr sz="1200"/>
            </a:lvl1pPr>
          </a:lstStyle>
          <a:p>
            <a:fld id="{BD5F390F-F66B-4732-9C46-6C80D0575FA0}" type="slidenum">
              <a:rPr lang="en-US" smtClean="0"/>
              <a:pPr/>
              <a:t>‹#›</a:t>
            </a:fld>
            <a:endParaRPr lang="en-US"/>
          </a:p>
        </p:txBody>
      </p:sp>
    </p:spTree>
    <p:extLst>
      <p:ext uri="{BB962C8B-B14F-4D97-AF65-F5344CB8AC3E}">
        <p14:creationId xmlns:p14="http://schemas.microsoft.com/office/powerpoint/2010/main" val="706496012"/>
      </p:ext>
    </p:extLst>
  </p:cSld>
  <p:clrMap bg1="lt1" tx1="dk1" bg2="lt2" tx2="dk2" accent1="accent1" accent2="accent2" accent3="accent3" accent4="accent4" accent5="accent5" accent6="accent6" hlink="hlink" folHlink="folHlink"/>
</p:handoutMaster>
</file>

<file path=ppt/media/image1.png>
</file>

<file path=ppt/media/image17.png>
</file>

<file path=ppt/media/image2.png>
</file>

<file path=ppt/media/image29.png>
</file>

<file path=ppt/media/image3.png>
</file>

<file path=ppt/media/image37.png>
</file>

<file path=ppt/media/image40.jpg>
</file>

<file path=ppt/media/image41.png>
</file>

<file path=ppt/media/image4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169920" cy="480060"/>
          </a:xfrm>
          <a:prstGeom prst="rect">
            <a:avLst/>
          </a:prstGeom>
        </p:spPr>
        <p:txBody>
          <a:bodyPr vert="horz" lIns="96651" tIns="48326" rIns="96651" bIns="48326" rtlCol="0"/>
          <a:lstStyle>
            <a:lvl1pPr algn="l">
              <a:defRPr sz="1300"/>
            </a:lvl1pPr>
          </a:lstStyle>
          <a:p>
            <a:endParaRPr lang="en-US"/>
          </a:p>
        </p:txBody>
      </p:sp>
      <p:sp>
        <p:nvSpPr>
          <p:cNvPr id="3" name="Date Placeholder 2"/>
          <p:cNvSpPr>
            <a:spLocks noGrp="1"/>
          </p:cNvSpPr>
          <p:nvPr>
            <p:ph type="dt" idx="1"/>
          </p:nvPr>
        </p:nvSpPr>
        <p:spPr>
          <a:xfrm>
            <a:off x="4143587" y="1"/>
            <a:ext cx="3169920" cy="480060"/>
          </a:xfrm>
          <a:prstGeom prst="rect">
            <a:avLst/>
          </a:prstGeom>
        </p:spPr>
        <p:txBody>
          <a:bodyPr vert="horz" lIns="96651" tIns="48326" rIns="96651" bIns="48326" rtlCol="0"/>
          <a:lstStyle>
            <a:lvl1pPr algn="r">
              <a:defRPr sz="1300"/>
            </a:lvl1pPr>
          </a:lstStyle>
          <a:p>
            <a:fld id="{EE18CB36-612C-4E4A-AC83-E89476AEC2BF}" type="datetimeFigureOut">
              <a:rPr lang="en-US" smtClean="0"/>
              <a:pPr/>
              <a:t>12/13/21</a:t>
            </a:fld>
            <a:endParaRPr lang="en-US"/>
          </a:p>
        </p:txBody>
      </p:sp>
      <p:sp>
        <p:nvSpPr>
          <p:cNvPr id="4" name="Slide Image Placeholder 3"/>
          <p:cNvSpPr>
            <a:spLocks noGrp="1" noRot="1" noChangeAspect="1"/>
          </p:cNvSpPr>
          <p:nvPr>
            <p:ph type="sldImg" idx="2"/>
          </p:nvPr>
        </p:nvSpPr>
        <p:spPr>
          <a:xfrm>
            <a:off x="457200" y="720725"/>
            <a:ext cx="6400800" cy="3600450"/>
          </a:xfrm>
          <a:prstGeom prst="rect">
            <a:avLst/>
          </a:prstGeom>
          <a:noFill/>
          <a:ln w="12700">
            <a:solidFill>
              <a:prstClr val="black"/>
            </a:solidFill>
          </a:ln>
        </p:spPr>
        <p:txBody>
          <a:bodyPr vert="horz" lIns="96651" tIns="48326" rIns="96651" bIns="48326" rtlCol="0" anchor="ctr"/>
          <a:lstStyle/>
          <a:p>
            <a:endParaRPr lang="en-US"/>
          </a:p>
        </p:txBody>
      </p:sp>
      <p:sp>
        <p:nvSpPr>
          <p:cNvPr id="5" name="Notes Placeholder 4"/>
          <p:cNvSpPr>
            <a:spLocks noGrp="1"/>
          </p:cNvSpPr>
          <p:nvPr>
            <p:ph type="body" sz="quarter" idx="3"/>
          </p:nvPr>
        </p:nvSpPr>
        <p:spPr>
          <a:xfrm>
            <a:off x="731521" y="4560571"/>
            <a:ext cx="5852160" cy="4320540"/>
          </a:xfrm>
          <a:prstGeom prst="rect">
            <a:avLst/>
          </a:prstGeom>
        </p:spPr>
        <p:txBody>
          <a:bodyPr vert="horz" lIns="96651" tIns="48326" rIns="96651" bIns="48326"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5"/>
            <a:ext cx="3169920" cy="480060"/>
          </a:xfrm>
          <a:prstGeom prst="rect">
            <a:avLst/>
          </a:prstGeom>
        </p:spPr>
        <p:txBody>
          <a:bodyPr vert="horz" lIns="96651" tIns="48326" rIns="96651" bIns="48326"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5"/>
            <a:ext cx="3169920" cy="480060"/>
          </a:xfrm>
          <a:prstGeom prst="rect">
            <a:avLst/>
          </a:prstGeom>
        </p:spPr>
        <p:txBody>
          <a:bodyPr vert="horz" lIns="96651" tIns="48326" rIns="96651" bIns="48326" rtlCol="0" anchor="b"/>
          <a:lstStyle>
            <a:lvl1pPr algn="r">
              <a:defRPr sz="1300"/>
            </a:lvl1pPr>
          </a:lstStyle>
          <a:p>
            <a:fld id="{EE707532-839C-41A2-9E71-D5288AEAE66A}" type="slidenum">
              <a:rPr lang="en-US" smtClean="0"/>
              <a:pPr/>
              <a:t>‹#›</a:t>
            </a:fld>
            <a:endParaRPr lang="en-US"/>
          </a:p>
        </p:txBody>
      </p:sp>
    </p:spTree>
    <p:extLst>
      <p:ext uri="{BB962C8B-B14F-4D97-AF65-F5344CB8AC3E}">
        <p14:creationId xmlns:p14="http://schemas.microsoft.com/office/powerpoint/2010/main" val="27866497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Let's begin with some linguistic background on word meaning</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13491225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One way of getting values for word similarity is to ask humans to judge how similar one word is to another. A number of datasets have resulted from such experiments. For example the SimLex-999 dataset (Hill et al., 2015) gives values on a scale from 0 to 10, from near-synonyms (</a:t>
            </a:r>
            <a:r>
              <a:rPr lang="en-US" sz="1200" i="1" kern="1200" dirty="0">
                <a:solidFill>
                  <a:schemeClr val="tx1"/>
                </a:solidFill>
                <a:effectLst/>
                <a:latin typeface="+mn-lt"/>
                <a:ea typeface="+mn-ea"/>
                <a:cs typeface="+mn-cs"/>
              </a:rPr>
              <a:t>vanish</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disappear</a:t>
            </a:r>
            <a:r>
              <a:rPr lang="en-US" sz="1200" kern="1200" dirty="0">
                <a:solidFill>
                  <a:schemeClr val="tx1"/>
                </a:solidFill>
                <a:effectLst/>
                <a:latin typeface="+mn-lt"/>
                <a:ea typeface="+mn-ea"/>
                <a:cs typeface="+mn-cs"/>
              </a:rPr>
              <a:t>) to pairs that scarcely seem to have anything in common (</a:t>
            </a:r>
            <a:r>
              <a:rPr lang="en-US" sz="1200" i="1" kern="1200" dirty="0">
                <a:solidFill>
                  <a:schemeClr val="tx1"/>
                </a:solidFill>
                <a:effectLst/>
                <a:latin typeface="+mn-lt"/>
                <a:ea typeface="+mn-ea"/>
                <a:cs typeface="+mn-cs"/>
              </a:rPr>
              <a:t>hole</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agreement</a:t>
            </a: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12</a:t>
            </a:fld>
            <a:endParaRPr lang="en-US"/>
          </a:p>
        </p:txBody>
      </p:sp>
    </p:spTree>
    <p:extLst>
      <p:ext uri="{BB962C8B-B14F-4D97-AF65-F5344CB8AC3E}">
        <p14:creationId xmlns:p14="http://schemas.microsoft.com/office/powerpoint/2010/main" val="28038978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meaning of two words can be related in ways other than similarity. One such class of connections is called word </a:t>
            </a:r>
            <a:r>
              <a:rPr lang="en-US" sz="1200" b="0" kern="1200" dirty="0">
                <a:solidFill>
                  <a:schemeClr val="tx1"/>
                </a:solidFill>
                <a:effectLst/>
                <a:latin typeface="+mn-lt"/>
                <a:ea typeface="+mn-ea"/>
                <a:cs typeface="+mn-cs"/>
              </a:rPr>
              <a:t>relatedness </a:t>
            </a:r>
            <a:r>
              <a:rPr lang="en-US" sz="1200" kern="1200" dirty="0">
                <a:solidFill>
                  <a:schemeClr val="tx1"/>
                </a:solidFill>
                <a:effectLst/>
                <a:latin typeface="+mn-lt"/>
                <a:ea typeface="+mn-ea"/>
                <a:cs typeface="+mn-cs"/>
              </a:rPr>
              <a:t>(</a:t>
            </a:r>
            <a:r>
              <a:rPr lang="en-US" sz="1200" kern="1200" dirty="0" err="1">
                <a:solidFill>
                  <a:schemeClr val="tx1"/>
                </a:solidFill>
                <a:effectLst/>
                <a:latin typeface="+mn-lt"/>
                <a:ea typeface="+mn-ea"/>
                <a:cs typeface="+mn-cs"/>
              </a:rPr>
              <a:t>Budanitsky</a:t>
            </a:r>
            <a:r>
              <a:rPr lang="en-US" sz="1200" kern="1200" dirty="0">
                <a:solidFill>
                  <a:schemeClr val="tx1"/>
                </a:solidFill>
                <a:effectLst/>
                <a:latin typeface="+mn-lt"/>
                <a:ea typeface="+mn-ea"/>
                <a:cs typeface="+mn-cs"/>
              </a:rPr>
              <a:t> </a:t>
            </a:r>
            <a:endParaRPr lang="en-US" dirty="0"/>
          </a:p>
          <a:p>
            <a:r>
              <a:rPr lang="en-US" sz="1200" kern="1200" dirty="0">
                <a:solidFill>
                  <a:schemeClr val="tx1"/>
                </a:solidFill>
                <a:effectLst/>
                <a:latin typeface="+mn-lt"/>
                <a:ea typeface="+mn-ea"/>
                <a:cs typeface="+mn-cs"/>
              </a:rPr>
              <a:t>and Hirst, 2006), also traditionally called word </a:t>
            </a:r>
            <a:r>
              <a:rPr lang="en-US" sz="1200" b="0" kern="1200" dirty="0">
                <a:solidFill>
                  <a:schemeClr val="tx1"/>
                </a:solidFill>
                <a:effectLst/>
                <a:latin typeface="+mn-lt"/>
                <a:ea typeface="+mn-ea"/>
                <a:cs typeface="+mn-cs"/>
              </a:rPr>
              <a:t>association </a:t>
            </a:r>
            <a:r>
              <a:rPr lang="en-US" sz="1200" kern="1200" dirty="0">
                <a:solidFill>
                  <a:schemeClr val="tx1"/>
                </a:solidFill>
                <a:effectLst/>
                <a:latin typeface="+mn-lt"/>
                <a:ea typeface="+mn-ea"/>
                <a:cs typeface="+mn-cs"/>
              </a:rPr>
              <a:t>in psychology. </a:t>
            </a:r>
            <a:r>
              <a:rPr lang="en-US" sz="1200" b="1" kern="1200" dirty="0">
                <a:solidFill>
                  <a:schemeClr val="tx1"/>
                </a:solidFill>
                <a:effectLst/>
                <a:latin typeface="+mn-lt"/>
                <a:ea typeface="+mn-ea"/>
                <a:cs typeface="+mn-cs"/>
              </a:rPr>
              <a:t>Coffee</a:t>
            </a:r>
            <a:r>
              <a:rPr lang="en-US" sz="1200" kern="1200" dirty="0">
                <a:solidFill>
                  <a:schemeClr val="tx1"/>
                </a:solidFill>
                <a:effectLst/>
                <a:latin typeface="+mn-lt"/>
                <a:ea typeface="+mn-ea"/>
                <a:cs typeface="+mn-cs"/>
              </a:rPr>
              <a:t> is similar to </a:t>
            </a:r>
            <a:r>
              <a:rPr lang="en-US" sz="1200" b="1" kern="1200" dirty="0">
                <a:solidFill>
                  <a:schemeClr val="tx1"/>
                </a:solidFill>
                <a:effectLst/>
                <a:latin typeface="+mn-lt"/>
                <a:ea typeface="+mn-ea"/>
                <a:cs typeface="+mn-cs"/>
              </a:rPr>
              <a:t>tea</a:t>
            </a:r>
            <a:r>
              <a:rPr lang="en-US" sz="1200" kern="1200" dirty="0">
                <a:solidFill>
                  <a:schemeClr val="tx1"/>
                </a:solidFill>
                <a:effectLst/>
                <a:latin typeface="+mn-lt"/>
                <a:ea typeface="+mn-ea"/>
                <a:cs typeface="+mn-cs"/>
              </a:rPr>
              <a:t>.  But </a:t>
            </a:r>
            <a:r>
              <a:rPr lang="en-US" sz="1200" b="1" kern="1200" dirty="0">
                <a:solidFill>
                  <a:schemeClr val="tx1"/>
                </a:solidFill>
                <a:effectLst/>
                <a:latin typeface="+mn-lt"/>
                <a:ea typeface="+mn-ea"/>
                <a:cs typeface="+mn-cs"/>
              </a:rPr>
              <a:t>coffee</a:t>
            </a:r>
            <a:r>
              <a:rPr lang="en-US" sz="1200" kern="1200" dirty="0">
                <a:solidFill>
                  <a:schemeClr val="tx1"/>
                </a:solidFill>
                <a:effectLst/>
                <a:latin typeface="+mn-lt"/>
                <a:ea typeface="+mn-ea"/>
                <a:cs typeface="+mn-cs"/>
              </a:rPr>
              <a:t> is not similar to </a:t>
            </a:r>
            <a:r>
              <a:rPr lang="en-US" sz="1200" b="1" kern="1200" dirty="0">
                <a:solidFill>
                  <a:schemeClr val="tx1"/>
                </a:solidFill>
                <a:effectLst/>
                <a:latin typeface="+mn-lt"/>
                <a:ea typeface="+mn-ea"/>
                <a:cs typeface="+mn-cs"/>
              </a:rPr>
              <a:t>cup</a:t>
            </a:r>
            <a:r>
              <a:rPr lang="en-US" sz="1200" kern="1200" dirty="0">
                <a:solidFill>
                  <a:schemeClr val="tx1"/>
                </a:solidFill>
                <a:effectLst/>
                <a:latin typeface="+mn-lt"/>
                <a:ea typeface="+mn-ea"/>
                <a:cs typeface="+mn-cs"/>
              </a:rPr>
              <a:t>; they share practically no features (coffee is a plant or a beverage, while a cup is a manufactured object with a particular shape). But coffee and cup are clearly related; they are associated by co-participating in an everyday event (the event of drinking coffee out of a cup). Similarly </a:t>
            </a:r>
            <a:r>
              <a:rPr lang="en-US" sz="1200" i="1" kern="1200" dirty="0">
                <a:solidFill>
                  <a:schemeClr val="tx1"/>
                </a:solidFill>
                <a:effectLst/>
                <a:latin typeface="+mn-lt"/>
                <a:ea typeface="+mn-ea"/>
                <a:cs typeface="+mn-cs"/>
              </a:rPr>
              <a:t>scalpel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surgeon </a:t>
            </a:r>
            <a:r>
              <a:rPr lang="en-US" sz="1200" kern="1200" dirty="0">
                <a:solidFill>
                  <a:schemeClr val="tx1"/>
                </a:solidFill>
                <a:effectLst/>
                <a:latin typeface="+mn-lt"/>
                <a:ea typeface="+mn-ea"/>
                <a:cs typeface="+mn-cs"/>
              </a:rPr>
              <a:t>are not similar but are related </a:t>
            </a:r>
            <a:endParaRPr lang="en-US" dirty="0"/>
          </a:p>
          <a:p>
            <a:r>
              <a:rPr lang="en-US" sz="1200" kern="1200" dirty="0" err="1">
                <a:solidFill>
                  <a:schemeClr val="tx1"/>
                </a:solidFill>
                <a:effectLst/>
                <a:latin typeface="+mn-lt"/>
                <a:ea typeface="+mn-ea"/>
                <a:cs typeface="+mn-cs"/>
              </a:rPr>
              <a:t>eventively</a:t>
            </a:r>
            <a:r>
              <a:rPr lang="en-US" sz="1200" kern="1200" dirty="0">
                <a:solidFill>
                  <a:schemeClr val="tx1"/>
                </a:solidFill>
                <a:effectLst/>
                <a:latin typeface="+mn-lt"/>
                <a:ea typeface="+mn-ea"/>
                <a:cs typeface="+mn-cs"/>
              </a:rPr>
              <a:t> (a surgeon tends to make use of a scalpel).</a:t>
            </a:r>
            <a:br>
              <a:rPr lang="en-US" sz="1200" kern="1200" dirty="0">
                <a:solidFill>
                  <a:schemeClr val="tx1"/>
                </a:solidFill>
                <a:effectLst/>
                <a:latin typeface="+mn-lt"/>
                <a:ea typeface="+mn-ea"/>
                <a:cs typeface="+mn-cs"/>
              </a:rPr>
            </a:b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13</a:t>
            </a:fld>
            <a:endParaRPr lang="en-US"/>
          </a:p>
        </p:txBody>
      </p:sp>
    </p:spTree>
    <p:extLst>
      <p:ext uri="{BB962C8B-B14F-4D97-AF65-F5344CB8AC3E}">
        <p14:creationId xmlns:p14="http://schemas.microsoft.com/office/powerpoint/2010/main" val="17226940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One common kind of relatedness between words is if they belong to the same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semantic field</a:t>
            </a:r>
            <a:r>
              <a:rPr lang="en-US" sz="1200" kern="1200" dirty="0">
                <a:solidFill>
                  <a:schemeClr val="tx1"/>
                </a:solidFill>
                <a:effectLst/>
                <a:latin typeface="+mn-lt"/>
                <a:ea typeface="+mn-ea"/>
                <a:cs typeface="+mn-cs"/>
              </a:rPr>
              <a:t>. A semantic field is a set of words which cover a particular semantic domain and bear structured relations with each other. For example, words might be related by being in the semantic field of hospitals (</a:t>
            </a:r>
            <a:r>
              <a:rPr lang="en-US" sz="1200" i="1" kern="1200" dirty="0">
                <a:solidFill>
                  <a:schemeClr val="tx1"/>
                </a:solidFill>
                <a:effectLst/>
                <a:latin typeface="+mn-lt"/>
                <a:ea typeface="+mn-ea"/>
                <a:cs typeface="+mn-cs"/>
              </a:rPr>
              <a:t>surgeon</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scalpel</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nurse</a:t>
            </a:r>
            <a:r>
              <a:rPr lang="en-US" sz="1200" kern="1200" dirty="0">
                <a:solidFill>
                  <a:schemeClr val="tx1"/>
                </a:solidFill>
                <a:effectLst/>
                <a:latin typeface="+mn-lt"/>
                <a:ea typeface="+mn-ea"/>
                <a:cs typeface="+mn-cs"/>
              </a:rPr>
              <a:t>, </a:t>
            </a:r>
            <a:r>
              <a:rPr lang="en-US" sz="1200" i="1" kern="1200" dirty="0" err="1">
                <a:solidFill>
                  <a:schemeClr val="tx1"/>
                </a:solidFill>
                <a:effectLst/>
                <a:latin typeface="+mn-lt"/>
                <a:ea typeface="+mn-ea"/>
                <a:cs typeface="+mn-cs"/>
              </a:rPr>
              <a:t>anes</a:t>
            </a:r>
            <a:r>
              <a:rPr lang="en-US" sz="1200" i="1" kern="1200" dirty="0">
                <a:solidFill>
                  <a:schemeClr val="tx1"/>
                </a:solidFill>
                <a:effectLst/>
                <a:latin typeface="+mn-lt"/>
                <a:ea typeface="+mn-ea"/>
                <a:cs typeface="+mn-cs"/>
              </a:rPr>
              <a:t>- thetic</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hospital</a:t>
            </a:r>
            <a:r>
              <a:rPr lang="en-US" sz="1200" kern="1200" dirty="0">
                <a:solidFill>
                  <a:schemeClr val="tx1"/>
                </a:solidFill>
                <a:effectLst/>
                <a:latin typeface="+mn-lt"/>
                <a:ea typeface="+mn-ea"/>
                <a:cs typeface="+mn-cs"/>
              </a:rPr>
              <a:t>), restaurants (</a:t>
            </a:r>
            <a:r>
              <a:rPr lang="en-US" sz="1200" i="1" kern="1200" dirty="0">
                <a:solidFill>
                  <a:schemeClr val="tx1"/>
                </a:solidFill>
                <a:effectLst/>
                <a:latin typeface="+mn-lt"/>
                <a:ea typeface="+mn-ea"/>
                <a:cs typeface="+mn-cs"/>
              </a:rPr>
              <a:t>waiter</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menu</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plate</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food</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chef</a:t>
            </a:r>
            <a:r>
              <a:rPr lang="en-US" sz="1200" kern="1200" dirty="0">
                <a:solidFill>
                  <a:schemeClr val="tx1"/>
                </a:solidFill>
                <a:effectLst/>
                <a:latin typeface="+mn-lt"/>
                <a:ea typeface="+mn-ea"/>
                <a:cs typeface="+mn-cs"/>
              </a:rPr>
              <a:t>), or houses (</a:t>
            </a:r>
            <a:r>
              <a:rPr lang="en-US" sz="1200" i="1" kern="1200" dirty="0">
                <a:solidFill>
                  <a:schemeClr val="tx1"/>
                </a:solidFill>
                <a:effectLst/>
                <a:latin typeface="+mn-lt"/>
                <a:ea typeface="+mn-ea"/>
                <a:cs typeface="+mn-cs"/>
              </a:rPr>
              <a:t>door</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roof</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kitchen</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family</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bed</a:t>
            </a:r>
            <a:r>
              <a:rPr lang="en-US" sz="1200" kern="1200" dirty="0">
                <a:solidFill>
                  <a:schemeClr val="tx1"/>
                </a:solidFill>
                <a:effectLst/>
                <a:latin typeface="+mn-lt"/>
                <a:ea typeface="+mn-ea"/>
                <a:cs typeface="+mn-cs"/>
              </a:rPr>
              <a:t>). </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14</a:t>
            </a:fld>
            <a:endParaRPr lang="en-US"/>
          </a:p>
        </p:txBody>
      </p:sp>
    </p:spTree>
    <p:extLst>
      <p:ext uri="{BB962C8B-B14F-4D97-AF65-F5344CB8AC3E}">
        <p14:creationId xmlns:p14="http://schemas.microsoft.com/office/powerpoint/2010/main" val="255823011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p:cNvSpPr>
            <a:spLocks noGrp="1" noChangeArrowheads="1"/>
          </p:cNvSpPr>
          <p:nvPr>
            <p:ph type="sldNum" sz="quarter" idx="5"/>
          </p:nvPr>
        </p:nvSpPr>
        <p:spPr>
          <a:noFill/>
        </p:spPr>
        <p:txBody>
          <a:bodyPr/>
          <a:lstStyle/>
          <a:p>
            <a:fld id="{0AAF7090-B501-694D-8635-028277A3FDB6}" type="slidenum">
              <a:rPr lang="en-US"/>
              <a:pPr/>
              <a:t>15</a:t>
            </a:fld>
            <a:endParaRPr lang="en-US"/>
          </a:p>
        </p:txBody>
      </p:sp>
      <p:sp>
        <p:nvSpPr>
          <p:cNvPr id="49155" name="Rectangle 1026"/>
          <p:cNvSpPr>
            <a:spLocks noGrp="1" noRot="1" noChangeAspect="1" noChangeArrowheads="1"/>
          </p:cNvSpPr>
          <p:nvPr>
            <p:ph type="sldImg"/>
          </p:nvPr>
        </p:nvSpPr>
        <p:spPr>
          <a:xfrm>
            <a:off x="457200" y="720725"/>
            <a:ext cx="6400800" cy="3600450"/>
          </a:xfrm>
          <a:solidFill>
            <a:srgbClr val="FFFFFF"/>
          </a:solidFill>
          <a:ln/>
        </p:spPr>
      </p:sp>
      <p:sp>
        <p:nvSpPr>
          <p:cNvPr id="49156" name="Rectangle 1027"/>
          <p:cNvSpPr>
            <a:spLocks noGrp="1" noChangeArrowheads="1"/>
          </p:cNvSpPr>
          <p:nvPr>
            <p:ph type="body" idx="1"/>
          </p:nvPr>
        </p:nvSpPr>
        <p:spPr>
          <a:solidFill>
            <a:srgbClr val="FFFFFF"/>
          </a:solidFill>
          <a:ln>
            <a:solidFill>
              <a:srgbClr val="000000"/>
            </a:solidFill>
          </a:ln>
        </p:spPr>
        <p:txBody>
          <a:bodyPr/>
          <a:lstStyle/>
          <a:p>
            <a:endParaRPr lang="en-US"/>
          </a:p>
        </p:txBody>
      </p:sp>
    </p:spTree>
    <p:extLst>
      <p:ext uri="{BB962C8B-B14F-4D97-AF65-F5344CB8AC3E}">
        <p14:creationId xmlns:p14="http://schemas.microsoft.com/office/powerpoint/2010/main" val="374369463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Finally, words have </a:t>
            </a:r>
            <a:r>
              <a:rPr lang="en-US" sz="1200" b="0" i="1" kern="1200" dirty="0">
                <a:solidFill>
                  <a:schemeClr val="tx1"/>
                </a:solidFill>
                <a:effectLst/>
                <a:latin typeface="+mn-lt"/>
                <a:ea typeface="+mn-ea"/>
                <a:cs typeface="+mn-cs"/>
              </a:rPr>
              <a:t>affective meanings </a:t>
            </a:r>
            <a:r>
              <a:rPr lang="en-US" sz="1200" b="0" kern="1200" dirty="0">
                <a:solidFill>
                  <a:schemeClr val="tx1"/>
                </a:solidFill>
                <a:effectLst/>
                <a:latin typeface="+mn-lt"/>
                <a:ea typeface="+mn-ea"/>
                <a:cs typeface="+mn-cs"/>
              </a:rPr>
              <a:t>or connotations. The word </a:t>
            </a:r>
            <a:r>
              <a:rPr lang="en-US" sz="1200" b="0" i="1" kern="1200" dirty="0">
                <a:solidFill>
                  <a:schemeClr val="tx1"/>
                </a:solidFill>
                <a:effectLst/>
                <a:latin typeface="+mn-lt"/>
                <a:ea typeface="+mn-ea"/>
                <a:cs typeface="+mn-cs"/>
              </a:rPr>
              <a:t>connotation </a:t>
            </a:r>
            <a:r>
              <a:rPr lang="en-US" sz="1200" b="0" kern="1200" dirty="0">
                <a:solidFill>
                  <a:schemeClr val="tx1"/>
                </a:solidFill>
                <a:effectLst/>
                <a:latin typeface="+mn-lt"/>
                <a:ea typeface="+mn-ea"/>
                <a:cs typeface="+mn-cs"/>
              </a:rPr>
              <a:t>has different meanings in different fields, but here we use it to mean the aspects of a word’s meaning that are related to a writer or reader’s emotions, sentiment, opinions, or evaluations. For example some words have positive </a:t>
            </a:r>
            <a:r>
              <a:rPr lang="en-US" sz="1200" b="0" kern="1200" dirty="0" err="1">
                <a:solidFill>
                  <a:schemeClr val="tx1"/>
                </a:solidFill>
                <a:effectLst/>
                <a:latin typeface="+mn-lt"/>
                <a:ea typeface="+mn-ea"/>
                <a:cs typeface="+mn-cs"/>
              </a:rPr>
              <a:t>conno</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tations</a:t>
            </a:r>
            <a:r>
              <a:rPr lang="en-US" sz="1200" b="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happy</a:t>
            </a:r>
            <a:r>
              <a:rPr lang="en-US" sz="1200" b="0" kern="1200" dirty="0">
                <a:solidFill>
                  <a:schemeClr val="tx1"/>
                </a:solidFill>
                <a:effectLst/>
                <a:latin typeface="+mn-lt"/>
                <a:ea typeface="+mn-ea"/>
                <a:cs typeface="+mn-cs"/>
              </a:rPr>
              <a:t>) while others have negative connotations (</a:t>
            </a:r>
            <a:r>
              <a:rPr lang="en-US" sz="1200" b="0" i="1" kern="1200" dirty="0">
                <a:solidFill>
                  <a:schemeClr val="tx1"/>
                </a:solidFill>
                <a:effectLst/>
                <a:latin typeface="+mn-lt"/>
                <a:ea typeface="+mn-ea"/>
                <a:cs typeface="+mn-cs"/>
              </a:rPr>
              <a:t>sad</a:t>
            </a:r>
            <a:r>
              <a:rPr lang="en-US" sz="1200" b="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Even words whose meanings are similar in other ways can vary in connotation; consider the difference in connotations between </a:t>
            </a:r>
            <a:r>
              <a:rPr lang="en-US" sz="1200" i="1" kern="1200" dirty="0">
                <a:solidFill>
                  <a:schemeClr val="tx1"/>
                </a:solidFill>
                <a:effectLst/>
                <a:latin typeface="+mn-lt"/>
                <a:ea typeface="+mn-ea"/>
                <a:cs typeface="+mn-cs"/>
              </a:rPr>
              <a:t>fake</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knockoff</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forgery</a:t>
            </a:r>
            <a:r>
              <a:rPr lang="en-US" sz="1200" kern="1200" dirty="0">
                <a:solidFill>
                  <a:schemeClr val="tx1"/>
                </a:solidFill>
                <a:effectLst/>
                <a:latin typeface="+mn-lt"/>
                <a:ea typeface="+mn-ea"/>
                <a:cs typeface="+mn-cs"/>
              </a:rPr>
              <a:t>, on the one hand, and </a:t>
            </a:r>
            <a:r>
              <a:rPr lang="en-US" sz="1200" i="1" kern="1200" dirty="0">
                <a:solidFill>
                  <a:schemeClr val="tx1"/>
                </a:solidFill>
                <a:effectLst/>
                <a:latin typeface="+mn-lt"/>
                <a:ea typeface="+mn-ea"/>
                <a:cs typeface="+mn-cs"/>
              </a:rPr>
              <a:t>copy</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replica</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reproduction </a:t>
            </a:r>
            <a:r>
              <a:rPr lang="en-US" sz="1200" kern="1200" dirty="0">
                <a:solidFill>
                  <a:schemeClr val="tx1"/>
                </a:solidFill>
                <a:effectLst/>
                <a:latin typeface="+mn-lt"/>
                <a:ea typeface="+mn-ea"/>
                <a:cs typeface="+mn-cs"/>
              </a:rPr>
              <a:t>on the other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Some words describe positive evaluation (</a:t>
            </a:r>
            <a:r>
              <a:rPr lang="en-US" sz="1200" i="1" kern="1200" dirty="0">
                <a:solidFill>
                  <a:schemeClr val="tx1"/>
                </a:solidFill>
                <a:effectLst/>
                <a:latin typeface="+mn-lt"/>
                <a:ea typeface="+mn-ea"/>
                <a:cs typeface="+mn-cs"/>
              </a:rPr>
              <a:t>great</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love</a:t>
            </a:r>
            <a:r>
              <a:rPr lang="en-US" sz="1200" kern="1200" dirty="0">
                <a:solidFill>
                  <a:schemeClr val="tx1"/>
                </a:solidFill>
                <a:effectLst/>
                <a:latin typeface="+mn-lt"/>
                <a:ea typeface="+mn-ea"/>
                <a:cs typeface="+mn-cs"/>
              </a:rPr>
              <a:t>) and others neg- </a:t>
            </a:r>
            <a:r>
              <a:rPr lang="en-US" sz="1200" kern="1200" dirty="0" err="1">
                <a:solidFill>
                  <a:schemeClr val="tx1"/>
                </a:solidFill>
                <a:effectLst/>
                <a:latin typeface="+mn-lt"/>
                <a:ea typeface="+mn-ea"/>
                <a:cs typeface="+mn-cs"/>
              </a:rPr>
              <a:t>ative</a:t>
            </a:r>
            <a:r>
              <a:rPr lang="en-US" sz="1200" kern="1200" dirty="0">
                <a:solidFill>
                  <a:schemeClr val="tx1"/>
                </a:solidFill>
                <a:effectLst/>
                <a:latin typeface="+mn-lt"/>
                <a:ea typeface="+mn-ea"/>
                <a:cs typeface="+mn-cs"/>
              </a:rPr>
              <a:t> evaluation (</a:t>
            </a:r>
            <a:r>
              <a:rPr lang="en-US" sz="1200" i="1" kern="1200" dirty="0">
                <a:solidFill>
                  <a:schemeClr val="tx1"/>
                </a:solidFill>
                <a:effectLst/>
                <a:latin typeface="+mn-lt"/>
                <a:ea typeface="+mn-ea"/>
                <a:cs typeface="+mn-cs"/>
              </a:rPr>
              <a:t>terrible</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hate</a:t>
            </a:r>
            <a:r>
              <a:rPr lang="en-US" sz="1200" kern="1200" dirty="0">
                <a:solidFill>
                  <a:schemeClr val="tx1"/>
                </a:solidFill>
                <a:effectLst/>
                <a:latin typeface="+mn-lt"/>
                <a:ea typeface="+mn-ea"/>
                <a:cs typeface="+mn-cs"/>
              </a:rPr>
              <a:t>). Positive or negative evaluation language is called </a:t>
            </a:r>
            <a:r>
              <a:rPr lang="en-US" sz="1200" b="0" kern="1200" dirty="0">
                <a:solidFill>
                  <a:schemeClr val="tx1"/>
                </a:solidFill>
                <a:effectLst/>
                <a:latin typeface="+mn-lt"/>
                <a:ea typeface="+mn-ea"/>
                <a:cs typeface="+mn-cs"/>
              </a:rPr>
              <a:t>sentiment</a:t>
            </a:r>
            <a:r>
              <a:rPr lang="en-US" sz="1200" kern="1200" dirty="0">
                <a:solidFill>
                  <a:schemeClr val="tx1"/>
                </a:solidFill>
                <a:effectLst/>
                <a:latin typeface="+mn-lt"/>
                <a:ea typeface="+mn-ea"/>
                <a:cs typeface="+mn-cs"/>
              </a:rPr>
              <a:t>, as we saw already, and word sentiment plays a role in important tasks like sentiment analysis, stance detection, and applications of NLP to the </a:t>
            </a:r>
            <a:r>
              <a:rPr lang="en-US" sz="1200" kern="1200" dirty="0" err="1">
                <a:solidFill>
                  <a:schemeClr val="tx1"/>
                </a:solidFill>
                <a:effectLst/>
                <a:latin typeface="+mn-lt"/>
                <a:ea typeface="+mn-ea"/>
                <a:cs typeface="+mn-cs"/>
              </a:rPr>
              <a:t>lan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guage</a:t>
            </a:r>
            <a:r>
              <a:rPr lang="en-US" sz="1200" kern="1200" dirty="0">
                <a:solidFill>
                  <a:schemeClr val="tx1"/>
                </a:solidFill>
                <a:effectLst/>
                <a:latin typeface="+mn-lt"/>
                <a:ea typeface="+mn-ea"/>
                <a:cs typeface="+mn-cs"/>
              </a:rPr>
              <a:t> of politics and consumer reviews.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16</a:t>
            </a:fld>
            <a:endParaRPr lang="en-US"/>
          </a:p>
        </p:txBody>
      </p:sp>
    </p:spTree>
    <p:extLst>
      <p:ext uri="{BB962C8B-B14F-4D97-AF65-F5344CB8AC3E}">
        <p14:creationId xmlns:p14="http://schemas.microsoft.com/office/powerpoint/2010/main" val="19784030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Early work on affective meaning (Osgood et al., 1957) found that words varied along three important dimensions of affective meaning: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17</a:t>
            </a:fld>
            <a:endParaRPr lang="en-US"/>
          </a:p>
        </p:txBody>
      </p:sp>
    </p:spTree>
    <p:extLst>
      <p:ext uri="{BB962C8B-B14F-4D97-AF65-F5344CB8AC3E}">
        <p14:creationId xmlns:p14="http://schemas.microsoft.com/office/powerpoint/2010/main" val="84730629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We've introduced some basic aspects of word meaning, which give us some desiderata for building a computational model.</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621035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Here we introduce Vector Semantics, the standard way to represent word meaning in language processing</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9990039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Vector semantics </a:t>
            </a:r>
            <a:r>
              <a:rPr lang="en-US" sz="1200" kern="1200" dirty="0">
                <a:solidFill>
                  <a:schemeClr val="tx1"/>
                </a:solidFill>
                <a:effectLst/>
                <a:latin typeface="+mn-lt"/>
                <a:ea typeface="+mn-ea"/>
                <a:cs typeface="+mn-cs"/>
              </a:rPr>
              <a:t>is the standard way to represent word meaning in NLP, helping us model many of the aspects of word meaning we saw in the previous section. The roots of the model lie in the 1950s when two big ideas converged: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21</a:t>
            </a:fld>
            <a:endParaRPr lang="en-US"/>
          </a:p>
        </p:txBody>
      </p:sp>
    </p:spTree>
    <p:extLst>
      <p:ext uri="{BB962C8B-B14F-4D97-AF65-F5344CB8AC3E}">
        <p14:creationId xmlns:p14="http://schemas.microsoft.com/office/powerpoint/2010/main" val="425321139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draws on the philosopher Wittgenstein's idea that the meaning of a word should be tied to how it is used</a:t>
            </a:r>
          </a:p>
        </p:txBody>
      </p:sp>
      <p:sp>
        <p:nvSpPr>
          <p:cNvPr id="4" name="Slide Number Placeholder 3"/>
          <p:cNvSpPr>
            <a:spLocks noGrp="1"/>
          </p:cNvSpPr>
          <p:nvPr>
            <p:ph type="sldNum" sz="quarter" idx="5"/>
          </p:nvPr>
        </p:nvSpPr>
        <p:spPr/>
        <p:txBody>
          <a:bodyPr/>
          <a:lstStyle/>
          <a:p>
            <a:fld id="{EE707532-839C-41A2-9E71-D5288AEAE66A}" type="slidenum">
              <a:rPr lang="en-US" smtClean="0"/>
              <a:pPr/>
              <a:t>22</a:t>
            </a:fld>
            <a:endParaRPr lang="en-US"/>
          </a:p>
        </p:txBody>
      </p:sp>
    </p:spTree>
    <p:extLst>
      <p:ext uri="{BB962C8B-B14F-4D97-AF65-F5344CB8AC3E}">
        <p14:creationId xmlns:p14="http://schemas.microsoft.com/office/powerpoint/2010/main" val="39965846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Let's begin with some linguistic background on word meaning</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32429028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linguists like </a:t>
            </a:r>
            <a:r>
              <a:rPr lang="en-US" sz="1200" kern="1200" dirty="0" err="1">
                <a:solidFill>
                  <a:schemeClr val="tx1"/>
                </a:solidFill>
                <a:effectLst/>
                <a:latin typeface="+mn-lt"/>
                <a:ea typeface="+mn-ea"/>
                <a:cs typeface="+mn-cs"/>
              </a:rPr>
              <a:t>Joos</a:t>
            </a:r>
            <a:r>
              <a:rPr lang="en-US" sz="1200" kern="1200" dirty="0">
                <a:solidFill>
                  <a:schemeClr val="tx1"/>
                </a:solidFill>
                <a:effectLst/>
                <a:latin typeface="+mn-lt"/>
                <a:ea typeface="+mn-ea"/>
                <a:cs typeface="+mn-cs"/>
              </a:rPr>
              <a:t> (1950), Harris (1954), and Firth (1957) had the related idea of defining the meaning of a word by its </a:t>
            </a:r>
            <a:r>
              <a:rPr lang="en-US" sz="1200" b="0" kern="1200" dirty="0">
                <a:solidFill>
                  <a:schemeClr val="tx1"/>
                </a:solidFill>
                <a:effectLst/>
                <a:latin typeface="+mn-lt"/>
                <a:ea typeface="+mn-ea"/>
                <a:cs typeface="+mn-cs"/>
              </a:rPr>
              <a:t>distribution </a:t>
            </a:r>
            <a:r>
              <a:rPr lang="en-US" sz="1200" kern="1200" dirty="0">
                <a:solidFill>
                  <a:schemeClr val="tx1"/>
                </a:solidFill>
                <a:effectLst/>
                <a:latin typeface="+mn-lt"/>
                <a:ea typeface="+mn-ea"/>
                <a:cs typeface="+mn-cs"/>
              </a:rPr>
              <a:t>in language use, meaning its neighboring words or grammatical environments.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23</a:t>
            </a:fld>
            <a:endParaRPr lang="en-US"/>
          </a:p>
        </p:txBody>
      </p:sp>
    </p:spTree>
    <p:extLst>
      <p:ext uri="{BB962C8B-B14F-4D97-AF65-F5344CB8AC3E}">
        <p14:creationId xmlns:p14="http://schemas.microsoft.com/office/powerpoint/2010/main" val="229999117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example, suppose you didn’t know the meaning of the word </a:t>
            </a:r>
            <a:r>
              <a:rPr lang="en-US" sz="1200" i="1" kern="1200" dirty="0" err="1">
                <a:solidFill>
                  <a:schemeClr val="tx1"/>
                </a:solidFill>
                <a:effectLst/>
                <a:latin typeface="+mn-lt"/>
                <a:ea typeface="+mn-ea"/>
                <a:cs typeface="+mn-cs"/>
              </a:rPr>
              <a:t>ongchoi</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(a recent borrowing from Cantonese) but you see it in the following contexts: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We can do the same thing computationally by just counting words in the context of </a:t>
            </a:r>
            <a:r>
              <a:rPr lang="en-US" sz="1200" i="1" kern="1200" dirty="0" err="1">
                <a:solidFill>
                  <a:schemeClr val="tx1"/>
                </a:solidFill>
                <a:effectLst/>
                <a:latin typeface="+mn-lt"/>
                <a:ea typeface="+mn-ea"/>
                <a:cs typeface="+mn-cs"/>
              </a:rPr>
              <a:t>ongchoi</a:t>
            </a:r>
            <a:r>
              <a:rPr lang="en-US" sz="1200" kern="1200" dirty="0">
                <a:solidFill>
                  <a:schemeClr val="tx1"/>
                </a:solidFill>
                <a:effectLst/>
                <a:latin typeface="+mn-lt"/>
                <a:ea typeface="+mn-ea"/>
                <a:cs typeface="+mn-cs"/>
              </a:rPr>
              <a:t>.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24</a:t>
            </a:fld>
            <a:endParaRPr lang="en-US"/>
          </a:p>
        </p:txBody>
      </p:sp>
    </p:spTree>
    <p:extLst>
      <p:ext uri="{BB962C8B-B14F-4D97-AF65-F5344CB8AC3E}">
        <p14:creationId xmlns:p14="http://schemas.microsoft.com/office/powerpoint/2010/main" val="146161246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picture of </a:t>
            </a:r>
            <a:r>
              <a:rPr lang="en-US" dirty="0" err="1"/>
              <a:t>ongchoi</a:t>
            </a:r>
            <a:r>
              <a:rPr lang="en-US" dirty="0"/>
              <a:t> for you food fans</a:t>
            </a:r>
          </a:p>
        </p:txBody>
      </p:sp>
      <p:sp>
        <p:nvSpPr>
          <p:cNvPr id="4" name="Slide Number Placeholder 3"/>
          <p:cNvSpPr>
            <a:spLocks noGrp="1"/>
          </p:cNvSpPr>
          <p:nvPr>
            <p:ph type="sldNum" sz="quarter" idx="5"/>
          </p:nvPr>
        </p:nvSpPr>
        <p:spPr/>
        <p:txBody>
          <a:bodyPr/>
          <a:lstStyle/>
          <a:p>
            <a:fld id="{EE707532-839C-41A2-9E71-D5288AEAE66A}" type="slidenum">
              <a:rPr lang="en-US" smtClean="0"/>
              <a:pPr/>
              <a:t>25</a:t>
            </a:fld>
            <a:endParaRPr lang="en-US"/>
          </a:p>
        </p:txBody>
      </p:sp>
    </p:spTree>
    <p:extLst>
      <p:ext uri="{BB962C8B-B14F-4D97-AF65-F5344CB8AC3E}">
        <p14:creationId xmlns:p14="http://schemas.microsoft.com/office/powerpoint/2010/main" val="108560017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we can express this first intuition as Idea 1:</a:t>
            </a:r>
          </a:p>
        </p:txBody>
      </p:sp>
      <p:sp>
        <p:nvSpPr>
          <p:cNvPr id="4" name="Slide Number Placeholder 3"/>
          <p:cNvSpPr>
            <a:spLocks noGrp="1"/>
          </p:cNvSpPr>
          <p:nvPr>
            <p:ph type="sldNum" sz="quarter" idx="5"/>
          </p:nvPr>
        </p:nvSpPr>
        <p:spPr/>
        <p:txBody>
          <a:bodyPr/>
          <a:lstStyle/>
          <a:p>
            <a:fld id="{EE707532-839C-41A2-9E71-D5288AEAE66A}" type="slidenum">
              <a:rPr lang="en-US" smtClean="0"/>
              <a:pPr/>
              <a:t>26</a:t>
            </a:fld>
            <a:endParaRPr lang="en-US"/>
          </a:p>
        </p:txBody>
      </p:sp>
    </p:spTree>
    <p:extLst>
      <p:ext uri="{BB962C8B-B14F-4D97-AF65-F5344CB8AC3E}">
        <p14:creationId xmlns:p14="http://schemas.microsoft.com/office/powerpoint/2010/main" val="360049449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And the second idea is Osgood’s (1957) idea mentioned in the prior lecture, in which the connotation of a word is represented by 3 numbers, it's valence, arousal, and dominance.  That means we are essentially  representing a word's connotation by a point in three-dimensional space!  But suppose we represent more than just a word's connotation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27</a:t>
            </a:fld>
            <a:endParaRPr lang="en-US"/>
          </a:p>
        </p:txBody>
      </p:sp>
    </p:spTree>
    <p:extLst>
      <p:ext uri="{BB962C8B-B14F-4D97-AF65-F5344CB8AC3E}">
        <p14:creationId xmlns:p14="http://schemas.microsoft.com/office/powerpoint/2010/main" val="263648772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we're going to combine these two ideas: </a:t>
            </a:r>
          </a:p>
        </p:txBody>
      </p:sp>
      <p:sp>
        <p:nvSpPr>
          <p:cNvPr id="4" name="Slide Number Placeholder 3"/>
          <p:cNvSpPr>
            <a:spLocks noGrp="1"/>
          </p:cNvSpPr>
          <p:nvPr>
            <p:ph type="sldNum" sz="quarter" idx="5"/>
          </p:nvPr>
        </p:nvSpPr>
        <p:spPr/>
        <p:txBody>
          <a:bodyPr/>
          <a:lstStyle/>
          <a:p>
            <a:fld id="{EE707532-839C-41A2-9E71-D5288AEAE66A}" type="slidenum">
              <a:rPr lang="en-US" smtClean="0"/>
              <a:pPr/>
              <a:t>28</a:t>
            </a:fld>
            <a:endParaRPr lang="en-US"/>
          </a:p>
        </p:txBody>
      </p:sp>
    </p:spTree>
    <p:extLst>
      <p:ext uri="{BB962C8B-B14F-4D97-AF65-F5344CB8AC3E}">
        <p14:creationId xmlns:p14="http://schemas.microsoft.com/office/powerpoint/2010/main" val="259426353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vector semantics, we define meaning as a point in space based on distribution.  Each word is a vector, not just a string like "good" or an index like "w_45". Similar words are nearby in semantic space, and, crucially, as we'll see, we build this space automatically by seeing which words are nearby in text. Here we see shows a visualization of embeddings learned for sentiment analysis, showing the location of selected words projected down from 60-dimensional space into a two dimensional space. Notice the distinct regions containing positive words, negative words, and neutral function words.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29</a:t>
            </a:fld>
            <a:endParaRPr lang="en-US"/>
          </a:p>
        </p:txBody>
      </p:sp>
    </p:spTree>
    <p:extLst>
      <p:ext uri="{BB962C8B-B14F-4D97-AF65-F5344CB8AC3E}">
        <p14:creationId xmlns:p14="http://schemas.microsoft.com/office/powerpoint/2010/main" val="331274478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endParaRPr lang="en-US" baseline="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77854464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Let's talk about how to represent words as simple vectors of context counts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7412830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Imagine we have a collection of documents, such as all the works of Shakespeare. We can represent documents in such a collection by a </a:t>
            </a:r>
            <a:r>
              <a:rPr lang="en-US" sz="1200" b="0" kern="1200" dirty="0">
                <a:solidFill>
                  <a:schemeClr val="tx1"/>
                </a:solidFill>
                <a:effectLst/>
                <a:latin typeface="+mn-lt"/>
                <a:ea typeface="+mn-ea"/>
                <a:cs typeface="+mn-cs"/>
              </a:rPr>
              <a:t>term-document matrix</a:t>
            </a:r>
            <a:r>
              <a:rPr lang="en-US" sz="1200" kern="1200" dirty="0">
                <a:solidFill>
                  <a:schemeClr val="tx1"/>
                </a:solidFill>
                <a:effectLst/>
                <a:latin typeface="+mn-lt"/>
                <a:ea typeface="+mn-ea"/>
                <a:cs typeface="+mn-cs"/>
              </a:rPr>
              <a:t>, in which each row represents a word in the vocabulary and each column represents a document from the collection. Here's a small selection from a term-document matrix showing the occurrence of four words in four plays by Shakespeare. Each cell in this matrix represents the number of times a particular word (defined by the row) occurs in a particular document (defined by the column). Thus </a:t>
            </a:r>
            <a:r>
              <a:rPr lang="en-US" sz="1200" i="1" kern="1200" dirty="0">
                <a:solidFill>
                  <a:schemeClr val="tx1"/>
                </a:solidFill>
                <a:effectLst/>
                <a:latin typeface="+mn-lt"/>
                <a:ea typeface="+mn-ea"/>
                <a:cs typeface="+mn-cs"/>
              </a:rPr>
              <a:t>fool </a:t>
            </a:r>
            <a:r>
              <a:rPr lang="en-US" sz="1200" kern="1200" dirty="0">
                <a:solidFill>
                  <a:schemeClr val="tx1"/>
                </a:solidFill>
                <a:effectLst/>
                <a:latin typeface="+mn-lt"/>
                <a:ea typeface="+mn-ea"/>
                <a:cs typeface="+mn-cs"/>
              </a:rPr>
              <a:t>appeared 58 times in </a:t>
            </a:r>
            <a:r>
              <a:rPr lang="en-US" sz="1200" i="1" kern="1200" dirty="0">
                <a:solidFill>
                  <a:schemeClr val="tx1"/>
                </a:solidFill>
                <a:effectLst/>
                <a:latin typeface="+mn-lt"/>
                <a:ea typeface="+mn-ea"/>
                <a:cs typeface="+mn-cs"/>
              </a:rPr>
              <a:t>Twelfth Night</a:t>
            </a:r>
            <a:r>
              <a:rPr lang="en-US" sz="1200" kern="1200" dirty="0">
                <a:solidFill>
                  <a:schemeClr val="tx1"/>
                </a:solidFill>
                <a:effectLst/>
                <a:latin typeface="+mn-lt"/>
                <a:ea typeface="+mn-ea"/>
                <a:cs typeface="+mn-cs"/>
              </a:rPr>
              <a:t>. We can think of each column as a vector representing for a document as a point in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|-dimensional space; thus the documents in here are points in 4-dimensional space.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36</a:t>
            </a:fld>
            <a:endParaRPr lang="en-US"/>
          </a:p>
        </p:txBody>
      </p:sp>
    </p:spTree>
    <p:extLst>
      <p:ext uri="{BB962C8B-B14F-4D97-AF65-F5344CB8AC3E}">
        <p14:creationId xmlns:p14="http://schemas.microsoft.com/office/powerpoint/2010/main" val="16403864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How do we represent the meaning of words in NLP systems? </a:t>
            </a:r>
            <a:r>
              <a:rPr lang="en-US" sz="1200" kern="1200" dirty="0">
                <a:solidFill>
                  <a:schemeClr val="tx1"/>
                </a:solidFill>
                <a:effectLst/>
                <a:latin typeface="+mn-lt"/>
                <a:ea typeface="+mn-ea"/>
                <a:cs typeface="+mn-cs"/>
              </a:rPr>
              <a:t>in classical NLP applications, our only representation of a word is as a string of letters, or an index in a vocabulary list. </a:t>
            </a:r>
            <a:endParaRPr lang="en-US" dirty="0"/>
          </a:p>
          <a:p>
            <a:endParaRPr lang="en-US" dirty="0"/>
          </a:p>
          <a:p>
            <a:r>
              <a:rPr lang="en-US" sz="1200" kern="1200" dirty="0">
                <a:solidFill>
                  <a:schemeClr val="tx1"/>
                </a:solidFill>
                <a:effectLst/>
                <a:latin typeface="+mn-lt"/>
                <a:ea typeface="+mn-ea"/>
                <a:cs typeface="+mn-cs"/>
              </a:rPr>
              <a:t>This representation is not that different from a tradition in philosophy, perhaps you’ve seen it in introductory logic classes, in which the meaning of words is represented by just spelling the word with small capital letters; representing the meaning of “dog” as DOG, and “cat” as CAT. </a:t>
            </a:r>
            <a:endParaRPr lang="en-US" dirty="0"/>
          </a:p>
          <a:p>
            <a:r>
              <a:rPr lang="en-US" sz="1200" kern="1200" dirty="0">
                <a:solidFill>
                  <a:schemeClr val="tx1"/>
                </a:solidFill>
                <a:effectLst/>
                <a:latin typeface="+mn-lt"/>
                <a:ea typeface="+mn-ea"/>
                <a:cs typeface="+mn-cs"/>
              </a:rPr>
              <a:t>Representing the meaning of a word by capitalizing it is a pretty unsatisfactory model. You might have seen a joke due originally to semanticist Barbara Partee (Carlson, 1977): </a:t>
            </a:r>
            <a:endParaRPr lang="en-US" dirty="0"/>
          </a:p>
          <a:p>
            <a:r>
              <a:rPr lang="en-US" sz="1200" kern="1200" dirty="0">
                <a:solidFill>
                  <a:schemeClr val="tx1"/>
                </a:solidFill>
                <a:effectLst/>
                <a:latin typeface="+mn-lt"/>
                <a:ea typeface="+mn-ea"/>
                <a:cs typeface="+mn-cs"/>
              </a:rPr>
              <a:t>Q: What’s the meaning of life? A: LIFE’ </a:t>
            </a:r>
            <a:endParaRPr lang="en-US" dirty="0"/>
          </a:p>
          <a:p>
            <a:r>
              <a:rPr lang="en-US" sz="1200" kern="1200" dirty="0">
                <a:solidFill>
                  <a:schemeClr val="tx1"/>
                </a:solidFill>
                <a:effectLst/>
                <a:latin typeface="+mn-lt"/>
                <a:ea typeface="+mn-ea"/>
                <a:cs typeface="+mn-cs"/>
              </a:rPr>
              <a:t>Surely we can do better than this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3</a:t>
            </a:fld>
            <a:endParaRPr lang="en-US"/>
          </a:p>
        </p:txBody>
      </p:sp>
    </p:spTree>
    <p:extLst>
      <p:ext uri="{BB962C8B-B14F-4D97-AF65-F5344CB8AC3E}">
        <p14:creationId xmlns:p14="http://schemas.microsoft.com/office/powerpoint/2010/main" val="224640499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 spatial visualization of the document vectors for the four Shakespeare play documents, showing just two of the dimensions, corresponding to the words </a:t>
            </a:r>
            <a:r>
              <a:rPr lang="en-US" sz="1200" i="1" kern="1200" dirty="0">
                <a:solidFill>
                  <a:schemeClr val="tx1"/>
                </a:solidFill>
                <a:effectLst/>
                <a:latin typeface="+mn-lt"/>
                <a:ea typeface="+mn-ea"/>
                <a:cs typeface="+mn-cs"/>
              </a:rPr>
              <a:t>battle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fool</a:t>
            </a:r>
            <a:r>
              <a:rPr lang="en-US" sz="1200" kern="1200" dirty="0">
                <a:solidFill>
                  <a:schemeClr val="tx1"/>
                </a:solidFill>
                <a:effectLst/>
                <a:latin typeface="+mn-lt"/>
                <a:ea typeface="+mn-ea"/>
                <a:cs typeface="+mn-cs"/>
              </a:rPr>
              <a:t>. The comedies have high values for the </a:t>
            </a:r>
            <a:r>
              <a:rPr lang="en-US" sz="1200" i="1" kern="1200" dirty="0">
                <a:solidFill>
                  <a:schemeClr val="tx1"/>
                </a:solidFill>
                <a:effectLst/>
                <a:latin typeface="+mn-lt"/>
                <a:ea typeface="+mn-ea"/>
                <a:cs typeface="+mn-cs"/>
              </a:rPr>
              <a:t>fool </a:t>
            </a:r>
            <a:r>
              <a:rPr lang="en-US" sz="1200" kern="1200" dirty="0">
                <a:solidFill>
                  <a:schemeClr val="tx1"/>
                </a:solidFill>
                <a:effectLst/>
                <a:latin typeface="+mn-lt"/>
                <a:ea typeface="+mn-ea"/>
                <a:cs typeface="+mn-cs"/>
              </a:rPr>
              <a:t>dimension and low values for the </a:t>
            </a:r>
            <a:r>
              <a:rPr lang="en-US" sz="1200" i="1" kern="1200" dirty="0">
                <a:solidFill>
                  <a:schemeClr val="tx1"/>
                </a:solidFill>
                <a:effectLst/>
                <a:latin typeface="+mn-lt"/>
                <a:ea typeface="+mn-ea"/>
                <a:cs typeface="+mn-cs"/>
              </a:rPr>
              <a:t>battle </a:t>
            </a:r>
            <a:r>
              <a:rPr lang="en-US" sz="1200" kern="1200" dirty="0">
                <a:solidFill>
                  <a:schemeClr val="tx1"/>
                </a:solidFill>
                <a:effectLst/>
                <a:latin typeface="+mn-lt"/>
                <a:ea typeface="+mn-ea"/>
                <a:cs typeface="+mn-cs"/>
              </a:rPr>
              <a:t>dimension.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37</a:t>
            </a:fld>
            <a:endParaRPr lang="en-US"/>
          </a:p>
        </p:txBody>
      </p:sp>
    </p:spTree>
    <p:extLst>
      <p:ext uri="{BB962C8B-B14F-4D97-AF65-F5344CB8AC3E}">
        <p14:creationId xmlns:p14="http://schemas.microsoft.com/office/powerpoint/2010/main" val="86951482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Two documents that are similar will tend to have similar words, and if two documents have similar words their column vectors will tend to be similar. The vectors for the comedies </a:t>
            </a:r>
            <a:r>
              <a:rPr lang="en-US" sz="1200" i="1" kern="1200" dirty="0">
                <a:solidFill>
                  <a:schemeClr val="tx1"/>
                </a:solidFill>
                <a:effectLst/>
                <a:latin typeface="+mn-lt"/>
                <a:ea typeface="+mn-ea"/>
                <a:cs typeface="+mn-cs"/>
              </a:rPr>
              <a:t>As You Like It </a:t>
            </a:r>
            <a:r>
              <a:rPr lang="en-US" sz="1200" kern="1200" dirty="0">
                <a:solidFill>
                  <a:schemeClr val="tx1"/>
                </a:solidFill>
                <a:effectLst/>
                <a:latin typeface="+mn-lt"/>
                <a:ea typeface="+mn-ea"/>
                <a:cs typeface="+mn-cs"/>
              </a:rPr>
              <a:t>[1,114,36,20] and </a:t>
            </a:r>
            <a:r>
              <a:rPr lang="en-US" sz="1200" i="1" kern="1200" dirty="0">
                <a:solidFill>
                  <a:schemeClr val="tx1"/>
                </a:solidFill>
                <a:effectLst/>
                <a:latin typeface="+mn-lt"/>
                <a:ea typeface="+mn-ea"/>
                <a:cs typeface="+mn-cs"/>
              </a:rPr>
              <a:t>Twelfth Night </a:t>
            </a:r>
            <a:r>
              <a:rPr lang="en-US" sz="1200" kern="1200" dirty="0">
                <a:solidFill>
                  <a:schemeClr val="tx1"/>
                </a:solidFill>
                <a:effectLst/>
                <a:latin typeface="+mn-lt"/>
                <a:ea typeface="+mn-ea"/>
                <a:cs typeface="+mn-cs"/>
              </a:rPr>
              <a:t>[0,80,58,15] look a lot more like each other (more fools and wit than battles) than they look like </a:t>
            </a:r>
            <a:r>
              <a:rPr lang="en-US" sz="1200" i="1" kern="1200" dirty="0">
                <a:solidFill>
                  <a:schemeClr val="tx1"/>
                </a:solidFill>
                <a:effectLst/>
                <a:latin typeface="+mn-lt"/>
                <a:ea typeface="+mn-ea"/>
                <a:cs typeface="+mn-cs"/>
              </a:rPr>
              <a:t>Julius Caesar </a:t>
            </a:r>
            <a:r>
              <a:rPr lang="en-US" sz="1200" kern="1200" dirty="0">
                <a:solidFill>
                  <a:schemeClr val="tx1"/>
                </a:solidFill>
                <a:effectLst/>
                <a:latin typeface="+mn-lt"/>
                <a:ea typeface="+mn-ea"/>
                <a:cs typeface="+mn-cs"/>
              </a:rPr>
              <a:t>[7,62,1,2] or </a:t>
            </a:r>
            <a:r>
              <a:rPr lang="en-US" sz="1200" i="1" kern="1200" dirty="0">
                <a:solidFill>
                  <a:schemeClr val="tx1"/>
                </a:solidFill>
                <a:effectLst/>
                <a:latin typeface="+mn-lt"/>
                <a:ea typeface="+mn-ea"/>
                <a:cs typeface="+mn-cs"/>
              </a:rPr>
              <a:t>Henry V </a:t>
            </a:r>
            <a:r>
              <a:rPr lang="en-US" sz="1200" kern="1200" dirty="0">
                <a:solidFill>
                  <a:schemeClr val="tx1"/>
                </a:solidFill>
                <a:effectLst/>
                <a:latin typeface="+mn-lt"/>
                <a:ea typeface="+mn-ea"/>
                <a:cs typeface="+mn-cs"/>
              </a:rPr>
              <a:t>[13,89,4,3]. A real term-document matrix, of course, wouldn’t just have 4 rows and columns, let alone 2. More generally, the term-document matrix has |</a:t>
            </a:r>
            <a:r>
              <a:rPr lang="en-US" sz="1200" i="1" kern="1200" dirty="0">
                <a:solidFill>
                  <a:schemeClr val="tx1"/>
                </a:solidFill>
                <a:effectLst/>
                <a:latin typeface="+mn-lt"/>
                <a:ea typeface="+mn-ea"/>
                <a:cs typeface="+mn-cs"/>
              </a:rPr>
              <a:t>V</a:t>
            </a:r>
            <a:r>
              <a:rPr lang="en-US" sz="1200" kern="1200" dirty="0">
                <a:solidFill>
                  <a:schemeClr val="tx1"/>
                </a:solidFill>
                <a:effectLst/>
                <a:latin typeface="+mn-lt"/>
                <a:ea typeface="+mn-ea"/>
                <a:cs typeface="+mn-cs"/>
              </a:rPr>
              <a:t>| rows (one for each word type in the vocabulary) and </a:t>
            </a:r>
            <a:r>
              <a:rPr lang="en-US" sz="1200" i="1" kern="1200" dirty="0">
                <a:solidFill>
                  <a:schemeClr val="tx1"/>
                </a:solidFill>
                <a:effectLst/>
                <a:latin typeface="+mn-lt"/>
                <a:ea typeface="+mn-ea"/>
                <a:cs typeface="+mn-cs"/>
              </a:rPr>
              <a:t>D </a:t>
            </a:r>
            <a:r>
              <a:rPr lang="en-US" sz="1200" kern="1200" dirty="0">
                <a:solidFill>
                  <a:schemeClr val="tx1"/>
                </a:solidFill>
                <a:effectLst/>
                <a:latin typeface="+mn-lt"/>
                <a:ea typeface="+mn-ea"/>
                <a:cs typeface="+mn-cs"/>
              </a:rPr>
              <a:t>columns, one for each document in the collection.</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38</a:t>
            </a:fld>
            <a:endParaRPr lang="en-US"/>
          </a:p>
        </p:txBody>
      </p:sp>
    </p:spTree>
    <p:extLst>
      <p:ext uri="{BB962C8B-B14F-4D97-AF65-F5344CB8AC3E}">
        <p14:creationId xmlns:p14="http://schemas.microsoft.com/office/powerpoint/2010/main" val="405734727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the new idea: vector semantics can also be used to represent the meaning of </a:t>
            </a:r>
            <a:r>
              <a:rPr lang="en-US" sz="1200" i="1" kern="1200" dirty="0">
                <a:solidFill>
                  <a:schemeClr val="tx1"/>
                </a:solidFill>
                <a:effectLst/>
                <a:latin typeface="+mn-lt"/>
                <a:ea typeface="+mn-ea"/>
                <a:cs typeface="+mn-cs"/>
              </a:rPr>
              <a:t>words</a:t>
            </a:r>
            <a:r>
              <a:rPr lang="en-US" sz="1200" kern="1200" dirty="0">
                <a:solidFill>
                  <a:schemeClr val="tx1"/>
                </a:solidFill>
                <a:effectLst/>
                <a:latin typeface="+mn-lt"/>
                <a:ea typeface="+mn-ea"/>
                <a:cs typeface="+mn-cs"/>
              </a:rPr>
              <a:t>. We do this by associating each word with a word vector— a </a:t>
            </a:r>
            <a:r>
              <a:rPr lang="en-US" sz="1200" b="0" kern="1200" dirty="0">
                <a:solidFill>
                  <a:schemeClr val="tx1"/>
                </a:solidFill>
                <a:effectLst/>
                <a:latin typeface="+mn-lt"/>
                <a:ea typeface="+mn-ea"/>
                <a:cs typeface="+mn-cs"/>
              </a:rPr>
              <a:t>row vector </a:t>
            </a:r>
            <a:r>
              <a:rPr lang="en-US" sz="1200" kern="1200" dirty="0">
                <a:solidFill>
                  <a:schemeClr val="tx1"/>
                </a:solidFill>
                <a:effectLst/>
                <a:latin typeface="+mn-lt"/>
                <a:ea typeface="+mn-ea"/>
                <a:cs typeface="+mn-cs"/>
              </a:rPr>
              <a:t>rather than a column vector, hence with different dimensions, as we see here. The four dimensions of the vector for </a:t>
            </a:r>
            <a:r>
              <a:rPr lang="en-US" sz="1200" i="1" kern="1200" dirty="0">
                <a:solidFill>
                  <a:schemeClr val="tx1"/>
                </a:solidFill>
                <a:effectLst/>
                <a:latin typeface="+mn-lt"/>
                <a:ea typeface="+mn-ea"/>
                <a:cs typeface="+mn-cs"/>
              </a:rPr>
              <a:t>fool</a:t>
            </a:r>
            <a:r>
              <a:rPr lang="en-US" sz="1200" kern="1200" dirty="0">
                <a:solidFill>
                  <a:schemeClr val="tx1"/>
                </a:solidFill>
                <a:effectLst/>
                <a:latin typeface="+mn-lt"/>
                <a:ea typeface="+mn-ea"/>
                <a:cs typeface="+mn-cs"/>
              </a:rPr>
              <a:t>, [36,58,1,4], correspond to the four Shakespeare plays. For documents, we saw that similar documents had similar vectors, because similar documents tend to have similar words. This same principle applies to words: similar words have similar vectors because they tend to occur in similar documents. The term-document matrix thus lets us represent the meaning of a word by the documents it tends to occur in.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39</a:t>
            </a:fld>
            <a:endParaRPr lang="en-US"/>
          </a:p>
        </p:txBody>
      </p:sp>
    </p:spTree>
    <p:extLst>
      <p:ext uri="{BB962C8B-B14F-4D97-AF65-F5344CB8AC3E}">
        <p14:creationId xmlns:p14="http://schemas.microsoft.com/office/powerpoint/2010/main" val="72328909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An alternative to using the term-document matrix to represent words as vectors of document counts, is to use the </a:t>
            </a:r>
            <a:r>
              <a:rPr lang="en-US" sz="1200" b="0" kern="1200" dirty="0">
                <a:solidFill>
                  <a:schemeClr val="tx1"/>
                </a:solidFill>
                <a:effectLst/>
                <a:latin typeface="+mn-lt"/>
                <a:ea typeface="+mn-ea"/>
                <a:cs typeface="+mn-cs"/>
              </a:rPr>
              <a:t>term-term matrix</a:t>
            </a:r>
            <a:r>
              <a:rPr lang="en-US" sz="1200" kern="1200" dirty="0">
                <a:solidFill>
                  <a:schemeClr val="tx1"/>
                </a:solidFill>
                <a:effectLst/>
                <a:latin typeface="+mn-lt"/>
                <a:ea typeface="+mn-ea"/>
                <a:cs typeface="+mn-cs"/>
              </a:rPr>
              <a:t>, also called the </a:t>
            </a:r>
            <a:r>
              <a:rPr lang="en-US" sz="1200" b="0" kern="1200" dirty="0">
                <a:solidFill>
                  <a:schemeClr val="tx1"/>
                </a:solidFill>
                <a:effectLst/>
                <a:latin typeface="+mn-lt"/>
                <a:ea typeface="+mn-ea"/>
                <a:cs typeface="+mn-cs"/>
              </a:rPr>
              <a:t>word-word matrix </a:t>
            </a:r>
            <a:r>
              <a:rPr lang="en-US" sz="1200" kern="1200" dirty="0">
                <a:solidFill>
                  <a:schemeClr val="tx1"/>
                </a:solidFill>
                <a:effectLst/>
                <a:latin typeface="+mn-lt"/>
                <a:ea typeface="+mn-ea"/>
                <a:cs typeface="+mn-cs"/>
              </a:rPr>
              <a:t>or the </a:t>
            </a:r>
            <a:r>
              <a:rPr lang="en-US" sz="1200" b="0" kern="1200" dirty="0">
                <a:solidFill>
                  <a:schemeClr val="tx1"/>
                </a:solidFill>
                <a:effectLst/>
                <a:latin typeface="+mn-lt"/>
                <a:ea typeface="+mn-ea"/>
                <a:cs typeface="+mn-cs"/>
              </a:rPr>
              <a:t>term-context matrix</a:t>
            </a:r>
            <a:r>
              <a:rPr lang="en-US" sz="1200" kern="1200" dirty="0">
                <a:solidFill>
                  <a:schemeClr val="tx1"/>
                </a:solidFill>
                <a:effectLst/>
                <a:latin typeface="+mn-lt"/>
                <a:ea typeface="+mn-ea"/>
                <a:cs typeface="+mn-cs"/>
              </a:rPr>
              <a:t>, in which the columns are labeled by words rather than documents. This matrix is thus of dimensionality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 ×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 and each cell records the number of times the row (target) word and the column (context) word co-occur in some context in some training corpus.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context could be the document, in which case the cell represents the number of times the two words appear in the same document. It is most common, however, to use smaller contexts, generally a window around the word, for example of 4 words to the left and 4 words to the right, in which case the cell represents the number of times (in some training corpus) the column word occurs in such a ±4 word window around the row word. For example here is one example each of some words in their windows with counts from a Wikipedia corpus. Note that </a:t>
            </a:r>
            <a:r>
              <a:rPr lang="en-US" sz="1200" i="1" kern="1200" dirty="0">
                <a:solidFill>
                  <a:schemeClr val="tx1"/>
                </a:solidFill>
                <a:effectLst/>
                <a:latin typeface="+mn-lt"/>
                <a:ea typeface="+mn-ea"/>
                <a:cs typeface="+mn-cs"/>
              </a:rPr>
              <a:t>digital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information </a:t>
            </a:r>
            <a:r>
              <a:rPr lang="en-US" sz="1200" kern="1200" dirty="0">
                <a:solidFill>
                  <a:schemeClr val="tx1"/>
                </a:solidFill>
                <a:effectLst/>
                <a:latin typeface="+mn-lt"/>
                <a:ea typeface="+mn-ea"/>
                <a:cs typeface="+mn-cs"/>
              </a:rPr>
              <a:t>are more similar to each other than, say, to </a:t>
            </a:r>
            <a:r>
              <a:rPr lang="en-US" sz="1200" i="1" kern="1200" dirty="0">
                <a:solidFill>
                  <a:schemeClr val="tx1"/>
                </a:solidFill>
                <a:effectLst/>
                <a:latin typeface="+mn-lt"/>
                <a:ea typeface="+mn-ea"/>
                <a:cs typeface="+mn-cs"/>
              </a:rPr>
              <a:t>strawberry</a:t>
            </a:r>
            <a:r>
              <a:rPr lang="en-US" sz="1200" kern="1200" dirty="0">
                <a:solidFill>
                  <a:schemeClr val="tx1"/>
                </a:solidFill>
                <a:effectLst/>
                <a:latin typeface="+mn-lt"/>
                <a:ea typeface="+mn-ea"/>
                <a:cs typeface="+mn-cs"/>
              </a:rPr>
              <a:t>.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40</a:t>
            </a:fld>
            <a:endParaRPr lang="en-US"/>
          </a:p>
        </p:txBody>
      </p:sp>
    </p:spTree>
    <p:extLst>
      <p:ext uri="{BB962C8B-B14F-4D97-AF65-F5344CB8AC3E}">
        <p14:creationId xmlns:p14="http://schemas.microsoft.com/office/powerpoint/2010/main" val="409001714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a spatial visualization of word vectors for </a:t>
            </a:r>
            <a:r>
              <a:rPr lang="en-US" sz="1200" i="1" kern="1200" dirty="0">
                <a:solidFill>
                  <a:schemeClr val="tx1"/>
                </a:solidFill>
                <a:effectLst/>
                <a:latin typeface="+mn-lt"/>
                <a:ea typeface="+mn-ea"/>
                <a:cs typeface="+mn-cs"/>
              </a:rPr>
              <a:t>digital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information</a:t>
            </a:r>
            <a:r>
              <a:rPr lang="en-US" sz="1200" kern="1200" dirty="0">
                <a:solidFill>
                  <a:schemeClr val="tx1"/>
                </a:solidFill>
                <a:effectLst/>
                <a:latin typeface="+mn-lt"/>
                <a:ea typeface="+mn-ea"/>
                <a:cs typeface="+mn-cs"/>
              </a:rPr>
              <a:t>, showing just two of the dimensions, corresponding to the words </a:t>
            </a:r>
            <a:r>
              <a:rPr lang="en-US" sz="1200" i="1" kern="1200" dirty="0">
                <a:solidFill>
                  <a:schemeClr val="tx1"/>
                </a:solidFill>
                <a:effectLst/>
                <a:latin typeface="+mn-lt"/>
                <a:ea typeface="+mn-ea"/>
                <a:cs typeface="+mn-cs"/>
              </a:rPr>
              <a:t>data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computer</a:t>
            </a:r>
            <a:r>
              <a:rPr lang="en-US" sz="1200" kern="1200" dirty="0">
                <a:solidFill>
                  <a:schemeClr val="tx1"/>
                </a:solidFill>
                <a:effectLst/>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Of course in real life these vectors aren't just of length 2.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 the length of the vector, is generally the size of the vocabulary, of- ten between 10,000 and 50,000 words (using the most frequent words in the training corpus; keeping words after about the most frequent 50,000 or so is generally not helpful). Since most of these numbers are zero these are </a:t>
            </a:r>
            <a:r>
              <a:rPr lang="en-US" sz="1200" b="0" kern="1200" dirty="0">
                <a:solidFill>
                  <a:schemeClr val="tx1"/>
                </a:solidFill>
                <a:effectLst/>
                <a:latin typeface="+mn-lt"/>
                <a:ea typeface="+mn-ea"/>
                <a:cs typeface="+mn-cs"/>
              </a:rPr>
              <a:t>sparse </a:t>
            </a:r>
            <a:r>
              <a:rPr lang="en-US" sz="1200" kern="1200" dirty="0">
                <a:solidFill>
                  <a:schemeClr val="tx1"/>
                </a:solidFill>
                <a:effectLst/>
                <a:latin typeface="+mn-lt"/>
                <a:ea typeface="+mn-ea"/>
                <a:cs typeface="+mn-cs"/>
              </a:rPr>
              <a:t>vector representations; there are efficient algorithms for storing and computing with sparse matrices.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41</a:t>
            </a:fld>
            <a:endParaRPr lang="en-US"/>
          </a:p>
        </p:txBody>
      </p:sp>
    </p:spTree>
    <p:extLst>
      <p:ext uri="{BB962C8B-B14F-4D97-AF65-F5344CB8AC3E}">
        <p14:creationId xmlns:p14="http://schemas.microsoft.com/office/powerpoint/2010/main" val="268550442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We've seen that a word can be simply represented as a vector of counts, a fundamental idea that underlies all embedding representations.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2140686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 </a:t>
            </a:r>
            <a:r>
              <a:rPr lang="en-US" sz="1200" kern="1200" dirty="0">
                <a:solidFill>
                  <a:schemeClr val="tx1"/>
                </a:solidFill>
                <a:effectLst/>
                <a:latin typeface="+mn-lt"/>
                <a:ea typeface="+mn-ea"/>
                <a:cs typeface="+mn-cs"/>
              </a:rPr>
              <a:t>To measure similarity between two words, we need a metric that compares two vectors. By far the most common similarity metric is the </a:t>
            </a:r>
            <a:r>
              <a:rPr lang="en-US" sz="1200" b="0" kern="1200" dirty="0">
                <a:solidFill>
                  <a:schemeClr val="tx1"/>
                </a:solidFill>
                <a:effectLst/>
                <a:latin typeface="+mn-lt"/>
                <a:ea typeface="+mn-ea"/>
                <a:cs typeface="+mn-cs"/>
              </a:rPr>
              <a:t>cosine </a:t>
            </a:r>
            <a:r>
              <a:rPr lang="en-US" sz="1200" kern="1200" dirty="0">
                <a:solidFill>
                  <a:schemeClr val="tx1"/>
                </a:solidFill>
                <a:effectLst/>
                <a:latin typeface="+mn-lt"/>
                <a:ea typeface="+mn-ea"/>
                <a:cs typeface="+mn-cs"/>
              </a:rPr>
              <a:t>of the angle between the vectors.</a:t>
            </a:r>
            <a:endParaRPr lang="en-US" baseline="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2138643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cosine—like most measures for vector similarity used in NLP—is based on the </a:t>
            </a:r>
            <a:r>
              <a:rPr lang="en-US" sz="1200" b="0" kern="1200" dirty="0">
                <a:solidFill>
                  <a:schemeClr val="tx1"/>
                </a:solidFill>
                <a:effectLst/>
                <a:latin typeface="+mn-lt"/>
                <a:ea typeface="+mn-ea"/>
                <a:cs typeface="+mn-cs"/>
              </a:rPr>
              <a:t>dot product </a:t>
            </a:r>
            <a:r>
              <a:rPr lang="en-US" sz="1200" kern="1200" dirty="0">
                <a:solidFill>
                  <a:schemeClr val="tx1"/>
                </a:solidFill>
                <a:effectLst/>
                <a:latin typeface="+mn-lt"/>
                <a:ea typeface="+mn-ea"/>
                <a:cs typeface="+mn-cs"/>
              </a:rPr>
              <a:t>operator from linear algebra, also called the </a:t>
            </a:r>
            <a:r>
              <a:rPr lang="en-US" sz="1200" b="0" kern="1200" dirty="0">
                <a:solidFill>
                  <a:schemeClr val="tx1"/>
                </a:solidFill>
                <a:effectLst/>
                <a:latin typeface="+mn-lt"/>
                <a:ea typeface="+mn-ea"/>
                <a:cs typeface="+mn-cs"/>
              </a:rPr>
              <a:t>inner product in which we multiply the vectors elementwise and add up to get a scalar value. </a:t>
            </a:r>
            <a:r>
              <a:rPr lang="en-US" sz="1200" kern="1200" dirty="0">
                <a:solidFill>
                  <a:schemeClr val="tx1"/>
                </a:solidFill>
                <a:effectLst/>
                <a:latin typeface="+mn-lt"/>
                <a:ea typeface="+mn-ea"/>
                <a:cs typeface="+mn-cs"/>
              </a:rPr>
              <a:t>The dot product acts as a similarity metric because it will tend to be high just when the two vectors have large values in the same dimensions. Alternatively, vectors that have zeros in different dimensions—orthogonal vectors—will have a dot product of 0, representing their strong dissimilarity. </a:t>
            </a:r>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44</a:t>
            </a:fld>
            <a:endParaRPr lang="en-US"/>
          </a:p>
        </p:txBody>
      </p:sp>
    </p:spTree>
    <p:extLst>
      <p:ext uri="{BB962C8B-B14F-4D97-AF65-F5344CB8AC3E}">
        <p14:creationId xmlns:p14="http://schemas.microsoft.com/office/powerpoint/2010/main" val="273150711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raw dot product, however, has a problem as a similarity metric: it favors </a:t>
            </a:r>
            <a:r>
              <a:rPr lang="en-US" sz="1200" b="0" kern="1200" dirty="0">
                <a:solidFill>
                  <a:schemeClr val="tx1"/>
                </a:solidFill>
                <a:effectLst/>
                <a:latin typeface="+mn-lt"/>
                <a:ea typeface="+mn-ea"/>
                <a:cs typeface="+mn-cs"/>
              </a:rPr>
              <a:t>long </a:t>
            </a:r>
            <a:r>
              <a:rPr lang="en-US" sz="1200" kern="1200" dirty="0">
                <a:solidFill>
                  <a:schemeClr val="tx1"/>
                </a:solidFill>
                <a:effectLst/>
                <a:latin typeface="+mn-lt"/>
                <a:ea typeface="+mn-ea"/>
                <a:cs typeface="+mn-cs"/>
              </a:rPr>
              <a:t>vectors. The </a:t>
            </a:r>
            <a:r>
              <a:rPr lang="en-US" sz="1200" b="0" kern="1200" dirty="0">
                <a:solidFill>
                  <a:schemeClr val="tx1"/>
                </a:solidFill>
                <a:effectLst/>
                <a:latin typeface="+mn-lt"/>
                <a:ea typeface="+mn-ea"/>
                <a:cs typeface="+mn-cs"/>
              </a:rPr>
              <a:t>vector length </a:t>
            </a:r>
            <a:r>
              <a:rPr lang="en-US" sz="1200" kern="1200" dirty="0">
                <a:solidFill>
                  <a:schemeClr val="tx1"/>
                </a:solidFill>
                <a:effectLst/>
                <a:latin typeface="+mn-lt"/>
                <a:ea typeface="+mn-ea"/>
                <a:cs typeface="+mn-cs"/>
              </a:rPr>
              <a:t>is defined as the square root of the sum of the square of the values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dot product is higher if a vector is longer, with higher values in each dimension. More frequent words have longer vectors, since they tend to co-occur with more words and have higher co-occurrence values with each of them. The raw dot product thus will be higher for frequent words. But this is a problem; we’d like a similarity metric that tells us how similar two words are regardless of their frequency.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45</a:t>
            </a:fld>
            <a:endParaRPr lang="en-US"/>
          </a:p>
        </p:txBody>
      </p:sp>
    </p:spTree>
    <p:extLst>
      <p:ext uri="{BB962C8B-B14F-4D97-AF65-F5344CB8AC3E}">
        <p14:creationId xmlns:p14="http://schemas.microsoft.com/office/powerpoint/2010/main" val="410481276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Slide Image Placeholder 1"/>
          <p:cNvSpPr>
            <a:spLocks noGrp="1" noRot="1" noChangeAspect="1"/>
          </p:cNvSpPr>
          <p:nvPr>
            <p:ph type="sldImg"/>
          </p:nvPr>
        </p:nvSpPr>
        <p:spPr>
          <a:xfrm>
            <a:off x="457200" y="720725"/>
            <a:ext cx="6400800" cy="3600450"/>
          </a:xfrm>
          <a:ln/>
        </p:spPr>
      </p:sp>
      <p:sp>
        <p:nvSpPr>
          <p:cNvPr id="55299" name="Notes Placeholder 2"/>
          <p:cNvSpPr>
            <a:spLocks noGrp="1"/>
          </p:cNvSpPr>
          <p:nvPr>
            <p:ph type="body" idx="1"/>
          </p:nvPr>
        </p:nvSpPr>
        <p:spPr>
          <a:noFill/>
          <a:ln/>
        </p:spPr>
        <p:txBody>
          <a:bodyPr/>
          <a:lstStyle/>
          <a:p>
            <a:r>
              <a:rPr lang="en-US" sz="1200" kern="1200" dirty="0">
                <a:solidFill>
                  <a:schemeClr val="tx1"/>
                </a:solidFill>
                <a:effectLst/>
                <a:latin typeface="+mn-lt"/>
                <a:ea typeface="+mn-ea"/>
                <a:cs typeface="+mn-cs"/>
              </a:rPr>
              <a:t>We modify the dot product to normalize for the vector length by dividing the dot product by the lengths of each of the two vectors. This </a:t>
            </a:r>
            <a:r>
              <a:rPr lang="en-US" sz="1200" b="0" kern="1200" dirty="0">
                <a:solidFill>
                  <a:schemeClr val="tx1"/>
                </a:solidFill>
                <a:effectLst/>
                <a:latin typeface="+mn-lt"/>
                <a:ea typeface="+mn-ea"/>
                <a:cs typeface="+mn-cs"/>
              </a:rPr>
              <a:t>normalized dot product </a:t>
            </a:r>
            <a:r>
              <a:rPr lang="en-US" sz="1200" kern="1200" dirty="0">
                <a:solidFill>
                  <a:schemeClr val="tx1"/>
                </a:solidFill>
                <a:effectLst/>
                <a:latin typeface="+mn-lt"/>
                <a:ea typeface="+mn-ea"/>
                <a:cs typeface="+mn-cs"/>
              </a:rPr>
              <a:t>turns out to be the same as the cosine of the angle between the two vectors (</a:t>
            </a:r>
            <a:r>
              <a:rPr lang="en-US" sz="1200" b="0" i="0" kern="1200" dirty="0">
                <a:solidFill>
                  <a:schemeClr val="tx1"/>
                </a:solidFill>
                <a:effectLst/>
                <a:latin typeface="+mn-lt"/>
                <a:ea typeface="+mn-ea"/>
                <a:cs typeface="+mn-cs"/>
              </a:rPr>
              <a:t>Geometrically, it is the product of the Euclidean magnitudes of the two vectors and the cosine of the angle between them).</a:t>
            </a:r>
            <a:endParaRPr lang="en-US" dirty="0"/>
          </a:p>
        </p:txBody>
      </p:sp>
      <p:sp>
        <p:nvSpPr>
          <p:cNvPr id="55300" name="Slide Number Placeholder 3"/>
          <p:cNvSpPr>
            <a:spLocks noGrp="1"/>
          </p:cNvSpPr>
          <p:nvPr>
            <p:ph type="sldNum" sz="quarter" idx="5"/>
          </p:nvPr>
        </p:nvSpPr>
        <p:spPr>
          <a:noFill/>
        </p:spPr>
        <p:txBody>
          <a:bodyPr/>
          <a:lstStyle/>
          <a:p>
            <a:fld id="{3EABE09E-F152-7744-8C90-5FE0EE9195EA}" type="slidenum">
              <a:rPr lang="en-US" smtClean="0"/>
              <a:pPr/>
              <a:t>46</a:t>
            </a:fld>
            <a:endParaRPr lang="en-US"/>
          </a:p>
        </p:txBody>
      </p:sp>
    </p:spTree>
    <p:extLst>
      <p:ext uri="{BB962C8B-B14F-4D97-AF65-F5344CB8AC3E}">
        <p14:creationId xmlns:p14="http://schemas.microsoft.com/office/powerpoint/2010/main" val="17232161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7"/>
          <p:cNvSpPr>
            <a:spLocks noGrp="1" noChangeArrowheads="1"/>
          </p:cNvSpPr>
          <p:nvPr>
            <p:ph type="sldNum" sz="quarter" idx="5"/>
          </p:nvPr>
        </p:nvSpPr>
        <p:spPr>
          <a:noFill/>
        </p:spPr>
        <p:txBody>
          <a:bodyPr/>
          <a:lstStyle/>
          <a:p>
            <a:fld id="{04131D9D-3987-4743-ACA8-3340374092C6}" type="slidenum">
              <a:rPr lang="en-US"/>
              <a:pPr/>
              <a:t>6</a:t>
            </a:fld>
            <a:endParaRPr lang="en-US"/>
          </a:p>
        </p:txBody>
      </p:sp>
      <p:sp>
        <p:nvSpPr>
          <p:cNvPr id="43011" name="Rectangle 1026"/>
          <p:cNvSpPr>
            <a:spLocks noGrp="1" noRot="1" noChangeAspect="1" noChangeArrowheads="1"/>
          </p:cNvSpPr>
          <p:nvPr>
            <p:ph type="sldImg"/>
          </p:nvPr>
        </p:nvSpPr>
        <p:spPr>
          <a:xfrm>
            <a:off x="457200" y="720725"/>
            <a:ext cx="6400800" cy="3600450"/>
          </a:xfrm>
          <a:solidFill>
            <a:srgbClr val="FFFFFF"/>
          </a:solidFill>
          <a:ln/>
        </p:spPr>
      </p:sp>
      <p:sp>
        <p:nvSpPr>
          <p:cNvPr id="43012" name="Rectangle 1027"/>
          <p:cNvSpPr>
            <a:spLocks noGrp="1" noChangeArrowheads="1"/>
          </p:cNvSpPr>
          <p:nvPr>
            <p:ph type="body" idx="1"/>
          </p:nvPr>
        </p:nvSpPr>
        <p:spPr>
          <a:solidFill>
            <a:srgbClr val="FFFFFF"/>
          </a:solidFill>
          <a:ln>
            <a:solidFill>
              <a:srgbClr val="000000"/>
            </a:solidFill>
          </a:ln>
        </p:spPr>
        <p:txBody>
          <a:bodyPr/>
          <a:lstStyle/>
          <a:p>
            <a:endParaRPr lang="en-US"/>
          </a:p>
        </p:txBody>
      </p:sp>
    </p:spTree>
    <p:extLst>
      <p:ext uri="{BB962C8B-B14F-4D97-AF65-F5344CB8AC3E}">
        <p14:creationId xmlns:p14="http://schemas.microsoft.com/office/powerpoint/2010/main" val="42194606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cosine value ranges from 1 for vectors pointing in the same direction, through 0 for orthogonal vectors, to -1 for vectors pointing in opposite directions. But since raw frequency values are non-negative, the cosine for these vectors ranges from 0–1.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47</a:t>
            </a:fld>
            <a:endParaRPr lang="en-US"/>
          </a:p>
        </p:txBody>
      </p:sp>
    </p:spTree>
    <p:extLst>
      <p:ext uri="{BB962C8B-B14F-4D97-AF65-F5344CB8AC3E}">
        <p14:creationId xmlns:p14="http://schemas.microsoft.com/office/powerpoint/2010/main" val="235221700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Let’s see how the cosine computes which of the words </a:t>
            </a:r>
            <a:r>
              <a:rPr lang="en-US" sz="1200" i="1" kern="1200" dirty="0">
                <a:solidFill>
                  <a:schemeClr val="tx1"/>
                </a:solidFill>
                <a:effectLst/>
                <a:latin typeface="+mn-lt"/>
                <a:ea typeface="+mn-ea"/>
                <a:cs typeface="+mn-cs"/>
              </a:rPr>
              <a:t>cherry </a:t>
            </a:r>
            <a:r>
              <a:rPr lang="en-US" sz="1200" kern="1200" dirty="0">
                <a:solidFill>
                  <a:schemeClr val="tx1"/>
                </a:solidFill>
                <a:effectLst/>
                <a:latin typeface="+mn-lt"/>
                <a:ea typeface="+mn-ea"/>
                <a:cs typeface="+mn-cs"/>
              </a:rPr>
              <a:t>or </a:t>
            </a:r>
            <a:r>
              <a:rPr lang="en-US" sz="1200" i="1" kern="1200" dirty="0">
                <a:solidFill>
                  <a:schemeClr val="tx1"/>
                </a:solidFill>
                <a:effectLst/>
                <a:latin typeface="+mn-lt"/>
                <a:ea typeface="+mn-ea"/>
                <a:cs typeface="+mn-cs"/>
              </a:rPr>
              <a:t>digital </a:t>
            </a:r>
            <a:r>
              <a:rPr lang="en-US" sz="1200" kern="1200" dirty="0">
                <a:solidFill>
                  <a:schemeClr val="tx1"/>
                </a:solidFill>
                <a:effectLst/>
                <a:latin typeface="+mn-lt"/>
                <a:ea typeface="+mn-ea"/>
                <a:cs typeface="+mn-cs"/>
              </a:rPr>
              <a:t>is closer in meaning to </a:t>
            </a:r>
            <a:r>
              <a:rPr lang="en-US" sz="1200" i="1" kern="1200" dirty="0">
                <a:solidFill>
                  <a:schemeClr val="tx1"/>
                </a:solidFill>
                <a:effectLst/>
                <a:latin typeface="+mn-lt"/>
                <a:ea typeface="+mn-ea"/>
                <a:cs typeface="+mn-cs"/>
              </a:rPr>
              <a:t>information</a:t>
            </a:r>
            <a:r>
              <a:rPr lang="en-US" sz="1200" kern="1200" dirty="0">
                <a:solidFill>
                  <a:schemeClr val="tx1"/>
                </a:solidFill>
                <a:effectLst/>
                <a:latin typeface="+mn-lt"/>
                <a:ea typeface="+mn-ea"/>
                <a:cs typeface="+mn-cs"/>
              </a:rPr>
              <a:t>, just using raw counts from the following shortened table.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model decides that </a:t>
            </a:r>
            <a:r>
              <a:rPr lang="en-US" sz="1200" i="1" kern="1200" dirty="0">
                <a:solidFill>
                  <a:schemeClr val="tx1"/>
                </a:solidFill>
                <a:effectLst/>
                <a:latin typeface="+mn-lt"/>
                <a:ea typeface="+mn-ea"/>
                <a:cs typeface="+mn-cs"/>
              </a:rPr>
              <a:t>information </a:t>
            </a:r>
            <a:r>
              <a:rPr lang="en-US" sz="1200" kern="1200" dirty="0">
                <a:solidFill>
                  <a:schemeClr val="tx1"/>
                </a:solidFill>
                <a:effectLst/>
                <a:latin typeface="+mn-lt"/>
                <a:ea typeface="+mn-ea"/>
                <a:cs typeface="+mn-cs"/>
              </a:rPr>
              <a:t>is way closer to </a:t>
            </a:r>
            <a:r>
              <a:rPr lang="en-US" sz="1200" i="1" kern="1200" dirty="0">
                <a:solidFill>
                  <a:schemeClr val="tx1"/>
                </a:solidFill>
                <a:effectLst/>
                <a:latin typeface="+mn-lt"/>
                <a:ea typeface="+mn-ea"/>
                <a:cs typeface="+mn-cs"/>
              </a:rPr>
              <a:t>digital </a:t>
            </a:r>
            <a:r>
              <a:rPr lang="en-US" sz="1200" kern="1200" dirty="0">
                <a:solidFill>
                  <a:schemeClr val="tx1"/>
                </a:solidFill>
                <a:effectLst/>
                <a:latin typeface="+mn-lt"/>
                <a:ea typeface="+mn-ea"/>
                <a:cs typeface="+mn-cs"/>
              </a:rPr>
              <a:t>than it is to </a:t>
            </a:r>
            <a:r>
              <a:rPr lang="en-US" sz="1200" i="1" kern="1200" dirty="0">
                <a:solidFill>
                  <a:schemeClr val="tx1"/>
                </a:solidFill>
                <a:effectLst/>
                <a:latin typeface="+mn-lt"/>
                <a:ea typeface="+mn-ea"/>
                <a:cs typeface="+mn-cs"/>
              </a:rPr>
              <a:t>cherry</a:t>
            </a:r>
            <a:r>
              <a:rPr lang="en-US" sz="1200" kern="1200" dirty="0">
                <a:solidFill>
                  <a:schemeClr val="tx1"/>
                </a:solidFill>
                <a:effectLst/>
                <a:latin typeface="+mn-lt"/>
                <a:ea typeface="+mn-ea"/>
                <a:cs typeface="+mn-cs"/>
              </a:rPr>
              <a:t>, a  result that seems sensible.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48</a:t>
            </a:fld>
            <a:endParaRPr lang="en-US"/>
          </a:p>
        </p:txBody>
      </p:sp>
    </p:spTree>
    <p:extLst>
      <p:ext uri="{BB962C8B-B14F-4D97-AF65-F5344CB8AC3E}">
        <p14:creationId xmlns:p14="http://schemas.microsoft.com/office/powerpoint/2010/main" val="86843577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a rough graphical demonstration of cosine similarity, showing vectors for the words </a:t>
            </a:r>
            <a:r>
              <a:rPr lang="en-US" sz="1200" i="1" kern="1200" dirty="0">
                <a:solidFill>
                  <a:schemeClr val="tx1"/>
                </a:solidFill>
                <a:effectLst/>
                <a:latin typeface="+mn-lt"/>
                <a:ea typeface="+mn-ea"/>
                <a:cs typeface="+mn-cs"/>
              </a:rPr>
              <a:t>cherry</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digital</a:t>
            </a:r>
            <a:r>
              <a:rPr lang="en-US" sz="1200" kern="1200" dirty="0">
                <a:solidFill>
                  <a:schemeClr val="tx1"/>
                </a:solidFill>
                <a:effectLst/>
                <a:latin typeface="+mn-lt"/>
                <a:ea typeface="+mn-ea"/>
                <a:cs typeface="+mn-cs"/>
              </a:rPr>
              <a:t>, and </a:t>
            </a:r>
            <a:r>
              <a:rPr lang="en-US" sz="1200" i="1" kern="1200" dirty="0">
                <a:solidFill>
                  <a:schemeClr val="tx1"/>
                </a:solidFill>
                <a:effectLst/>
                <a:latin typeface="+mn-lt"/>
                <a:ea typeface="+mn-ea"/>
                <a:cs typeface="+mn-cs"/>
              </a:rPr>
              <a:t>information</a:t>
            </a:r>
            <a:r>
              <a:rPr lang="en-US" sz="1200" kern="1200" dirty="0">
                <a:solidFill>
                  <a:schemeClr val="tx1"/>
                </a:solidFill>
                <a:effectLst/>
                <a:latin typeface="+mn-lt"/>
                <a:ea typeface="+mn-ea"/>
                <a:cs typeface="+mn-cs"/>
              </a:rPr>
              <a:t> in the two dimensional space defined by counts of the words </a:t>
            </a:r>
            <a:r>
              <a:rPr lang="en-US" sz="1200" i="1" kern="1200" dirty="0">
                <a:solidFill>
                  <a:schemeClr val="tx1"/>
                </a:solidFill>
                <a:effectLst/>
                <a:latin typeface="+mn-lt"/>
                <a:ea typeface="+mn-ea"/>
                <a:cs typeface="+mn-cs"/>
              </a:rPr>
              <a:t>computer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pie </a:t>
            </a:r>
            <a:r>
              <a:rPr lang="en-US" sz="1200" kern="1200" dirty="0">
                <a:solidFill>
                  <a:schemeClr val="tx1"/>
                </a:solidFill>
                <a:effectLst/>
                <a:latin typeface="+mn-lt"/>
                <a:ea typeface="+mn-ea"/>
                <a:cs typeface="+mn-cs"/>
              </a:rPr>
              <a:t>nearby. Note that the angle between </a:t>
            </a:r>
            <a:r>
              <a:rPr lang="en-US" sz="1200" i="1" kern="1200" dirty="0">
                <a:solidFill>
                  <a:schemeClr val="tx1"/>
                </a:solidFill>
                <a:effectLst/>
                <a:latin typeface="+mn-lt"/>
                <a:ea typeface="+mn-ea"/>
                <a:cs typeface="+mn-cs"/>
              </a:rPr>
              <a:t>digital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information </a:t>
            </a:r>
            <a:r>
              <a:rPr lang="en-US" sz="1200" kern="1200" dirty="0">
                <a:solidFill>
                  <a:schemeClr val="tx1"/>
                </a:solidFill>
                <a:effectLst/>
                <a:latin typeface="+mn-lt"/>
                <a:ea typeface="+mn-ea"/>
                <a:cs typeface="+mn-cs"/>
              </a:rPr>
              <a:t>is smaller than the angle between </a:t>
            </a:r>
            <a:r>
              <a:rPr lang="en-US" sz="1200" i="1" kern="1200" dirty="0">
                <a:solidFill>
                  <a:schemeClr val="tx1"/>
                </a:solidFill>
                <a:effectLst/>
                <a:latin typeface="+mn-lt"/>
                <a:ea typeface="+mn-ea"/>
                <a:cs typeface="+mn-cs"/>
              </a:rPr>
              <a:t>cherry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information</a:t>
            </a:r>
            <a:r>
              <a:rPr lang="en-US" sz="1200" kern="1200" dirty="0">
                <a:solidFill>
                  <a:schemeClr val="tx1"/>
                </a:solidFill>
                <a:effectLst/>
                <a:latin typeface="+mn-lt"/>
                <a:ea typeface="+mn-ea"/>
                <a:cs typeface="+mn-cs"/>
              </a:rPr>
              <a:t>. When two vectors are more similar, the cosine is larger but the angle is smaller; the cosine has its maximum (1) when the angle between two vectors is smallest (0◦); the cosine of all other angles is less than 1.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49</a:t>
            </a:fld>
            <a:endParaRPr lang="en-US"/>
          </a:p>
        </p:txBody>
      </p:sp>
    </p:spTree>
    <p:extLst>
      <p:ext uri="{BB962C8B-B14F-4D97-AF65-F5344CB8AC3E}">
        <p14:creationId xmlns:p14="http://schemas.microsoft.com/office/powerpoint/2010/main" val="281639560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We've seen in detail the vector cosine, the most common algorithm for computing word similarity.</a:t>
            </a:r>
          </a:p>
          <a:p>
            <a:endParaRPr lang="en-US" baseline="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34232020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Here we introduce </a:t>
            </a:r>
            <a:r>
              <a:rPr lang="en-US" baseline="0" dirty="0" err="1"/>
              <a:t>tf-idf</a:t>
            </a:r>
            <a:r>
              <a:rPr lang="en-US" baseline="0" dirty="0"/>
              <a:t> weighting, a common way to reweight counts in term-document matrices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51</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8347469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co-occurrence matrices we've been using represent each cell by frequencies of words with other words or documents.  But raw frequency is is very skewed and not very discriminative. If sugar appears a lot near apricot, that's useful information.  But words like  </a:t>
            </a:r>
            <a:r>
              <a:rPr lang="en-US" sz="1200" i="1" kern="1200" dirty="0">
                <a:solidFill>
                  <a:schemeClr val="tx1"/>
                </a:solidFill>
                <a:effectLst/>
                <a:latin typeface="+mn-lt"/>
                <a:ea typeface="+mn-ea"/>
                <a:cs typeface="+mn-cs"/>
              </a:rPr>
              <a:t>the</a:t>
            </a:r>
            <a:r>
              <a:rPr lang="en-US" sz="1200" kern="1200" dirty="0">
                <a:solidFill>
                  <a:schemeClr val="tx1"/>
                </a:solidFill>
                <a:effectLst/>
                <a:latin typeface="+mn-lt"/>
                <a:ea typeface="+mn-ea"/>
                <a:cs typeface="+mn-cs"/>
              </a:rPr>
              <a:t>, or </a:t>
            </a:r>
            <a:r>
              <a:rPr lang="en-US" sz="1200" i="1" kern="1200" dirty="0">
                <a:solidFill>
                  <a:schemeClr val="tx1"/>
                </a:solidFill>
                <a:effectLst/>
                <a:latin typeface="+mn-lt"/>
                <a:ea typeface="+mn-ea"/>
                <a:cs typeface="+mn-cs"/>
              </a:rPr>
              <a:t>it</a:t>
            </a:r>
            <a:r>
              <a:rPr lang="en-US" sz="1200" kern="1200" dirty="0">
                <a:solidFill>
                  <a:schemeClr val="tx1"/>
                </a:solidFill>
                <a:effectLst/>
                <a:latin typeface="+mn-lt"/>
                <a:ea typeface="+mn-ea"/>
                <a:cs typeface="+mn-cs"/>
              </a:rPr>
              <a:t>, which occur frequently with all sorts of words, aren’t informative about any particular word . It’s a bit of a paradox. </a:t>
            </a:r>
            <a:r>
              <a:rPr lang="en-US" sz="1200" dirty="0"/>
              <a:t>How can we balance these two conflicting constraints?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52</a:t>
            </a:fld>
            <a:endParaRPr lang="en-US"/>
          </a:p>
        </p:txBody>
      </p:sp>
    </p:spTree>
    <p:extLst>
      <p:ext uri="{BB962C8B-B14F-4D97-AF65-F5344CB8AC3E}">
        <p14:creationId xmlns:p14="http://schemas.microsoft.com/office/powerpoint/2010/main" val="78703197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There are two common solutions to this problem: the </a:t>
            </a:r>
            <a:r>
              <a:rPr lang="en-US" sz="1200" b="0" kern="1200" dirty="0" err="1">
                <a:solidFill>
                  <a:schemeClr val="tx1"/>
                </a:solidFill>
                <a:effectLst/>
                <a:latin typeface="+mn-lt"/>
                <a:ea typeface="+mn-ea"/>
                <a:cs typeface="+mn-cs"/>
              </a:rPr>
              <a:t>tf-idf</a:t>
            </a:r>
            <a:r>
              <a:rPr lang="en-US" sz="1200" b="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algorithm, usually used when the dimensions are documents, and algorithms based on pointwise mutual information, or PMI (usually used when the dimensions are words).   </a:t>
            </a:r>
            <a:r>
              <a:rPr lang="en-US" sz="1200" kern="1200" dirty="0" err="1">
                <a:solidFill>
                  <a:schemeClr val="tx1"/>
                </a:solidFill>
                <a:effectLst/>
                <a:latin typeface="+mn-lt"/>
                <a:ea typeface="+mn-ea"/>
                <a:cs typeface="+mn-cs"/>
              </a:rPr>
              <a:t>Tf-idf</a:t>
            </a:r>
            <a:r>
              <a:rPr lang="en-US" sz="1200" kern="1200" dirty="0">
                <a:solidFill>
                  <a:schemeClr val="tx1"/>
                </a:solidFill>
                <a:effectLst/>
                <a:latin typeface="+mn-lt"/>
                <a:ea typeface="+mn-ea"/>
                <a:cs typeface="+mn-cs"/>
              </a:rPr>
              <a:t> makes use of a special weight call the "inverse document frequency or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 to </a:t>
            </a:r>
            <a:r>
              <a:rPr lang="en-US" sz="1200" kern="1200" dirty="0" err="1">
                <a:solidFill>
                  <a:schemeClr val="tx1"/>
                </a:solidFill>
                <a:effectLst/>
                <a:latin typeface="+mn-lt"/>
                <a:ea typeface="+mn-ea"/>
                <a:cs typeface="+mn-cs"/>
              </a:rPr>
              <a:t>downweight</a:t>
            </a:r>
            <a:r>
              <a:rPr lang="en-US" sz="1200" kern="1200" dirty="0">
                <a:solidFill>
                  <a:schemeClr val="tx1"/>
                </a:solidFill>
                <a:effectLst/>
                <a:latin typeface="+mn-lt"/>
                <a:ea typeface="+mn-ea"/>
                <a:cs typeface="+mn-cs"/>
              </a:rPr>
              <a:t> words like "the" or "it".  PMI is a statistical measure that compares the probabilities we see with what we would have expected by change. </a:t>
            </a:r>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53</a:t>
            </a:fld>
            <a:endParaRPr lang="en-US"/>
          </a:p>
        </p:txBody>
      </p:sp>
    </p:spTree>
    <p:extLst>
      <p:ext uri="{BB962C8B-B14F-4D97-AF65-F5344CB8AC3E}">
        <p14:creationId xmlns:p14="http://schemas.microsoft.com/office/powerpoint/2010/main" val="80603515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a:t>
            </a:r>
            <a:r>
              <a:rPr lang="en-US" sz="1200" b="0" kern="1200" dirty="0" err="1">
                <a:solidFill>
                  <a:schemeClr val="tx1"/>
                </a:solidFill>
                <a:effectLst/>
                <a:latin typeface="+mn-lt"/>
                <a:ea typeface="+mn-ea"/>
                <a:cs typeface="+mn-cs"/>
              </a:rPr>
              <a:t>tf-idf</a:t>
            </a:r>
            <a:r>
              <a:rPr lang="en-US" sz="1200" b="0" kern="1200" dirty="0">
                <a:solidFill>
                  <a:schemeClr val="tx1"/>
                </a:solidFill>
                <a:effectLst/>
                <a:latin typeface="+mn-lt"/>
                <a:ea typeface="+mn-ea"/>
                <a:cs typeface="+mn-cs"/>
              </a:rPr>
              <a:t> algorithm </a:t>
            </a:r>
            <a:r>
              <a:rPr lang="en-US" sz="1200" kern="1200" dirty="0">
                <a:solidFill>
                  <a:schemeClr val="tx1"/>
                </a:solidFill>
                <a:effectLst/>
                <a:latin typeface="+mn-lt"/>
                <a:ea typeface="+mn-ea"/>
                <a:cs typeface="+mn-cs"/>
              </a:rPr>
              <a:t>(the ‘-’ here is a hyphen, not a minus sign) is the product of two terms, each term capturing one of these two intuitions. The first is the </a:t>
            </a:r>
            <a:r>
              <a:rPr lang="en-US" sz="1200" b="0" kern="1200" dirty="0">
                <a:solidFill>
                  <a:schemeClr val="tx1"/>
                </a:solidFill>
                <a:effectLst/>
                <a:latin typeface="+mn-lt"/>
                <a:ea typeface="+mn-ea"/>
                <a:cs typeface="+mn-cs"/>
              </a:rPr>
              <a:t>term frequency: </a:t>
            </a:r>
            <a:r>
              <a:rPr lang="en-US" sz="1200" kern="1200" dirty="0">
                <a:solidFill>
                  <a:schemeClr val="tx1"/>
                </a:solidFill>
                <a:effectLst/>
                <a:latin typeface="+mn-lt"/>
                <a:ea typeface="+mn-ea"/>
                <a:cs typeface="+mn-cs"/>
              </a:rPr>
              <a:t>the frequency of the word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in the document </a:t>
            </a:r>
            <a:r>
              <a:rPr lang="en-US" sz="1200" i="1" kern="1200" dirty="0">
                <a:solidFill>
                  <a:schemeClr val="tx1"/>
                </a:solidFill>
                <a:effectLst/>
                <a:latin typeface="+mn-lt"/>
                <a:ea typeface="+mn-ea"/>
                <a:cs typeface="+mn-cs"/>
              </a:rPr>
              <a:t>d</a:t>
            </a:r>
            <a:r>
              <a:rPr lang="en-US" sz="1200" kern="1200" dirty="0">
                <a:solidFill>
                  <a:schemeClr val="tx1"/>
                </a:solidFill>
                <a:effectLst/>
                <a:latin typeface="+mn-lt"/>
                <a:ea typeface="+mn-ea"/>
                <a:cs typeface="+mn-cs"/>
              </a:rPr>
              <a:t>. We can just use the raw count as the term frequency:   EQ</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More commonly we squash the raw frequency a bit, by using the log10 of the </a:t>
            </a:r>
            <a:r>
              <a:rPr lang="en-US" sz="1200" kern="1200" dirty="0" err="1">
                <a:solidFill>
                  <a:schemeClr val="tx1"/>
                </a:solidFill>
                <a:effectLst/>
                <a:latin typeface="+mn-lt"/>
                <a:ea typeface="+mn-ea"/>
                <a:cs typeface="+mn-cs"/>
              </a:rPr>
              <a:t>fre</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quency</a:t>
            </a:r>
            <a:r>
              <a:rPr lang="en-US" sz="1200" kern="1200" dirty="0">
                <a:solidFill>
                  <a:schemeClr val="tx1"/>
                </a:solidFill>
                <a:effectLst/>
                <a:latin typeface="+mn-lt"/>
                <a:ea typeface="+mn-ea"/>
                <a:cs typeface="+mn-cs"/>
              </a:rPr>
              <a:t> instead. The intuition is that a word appearing 100 times in a document doesn’t make that word 100 times more likely to be relevant to the meaning of the document. Because we can’t take the log of 0, we normally add 1 to the count:</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54</a:t>
            </a:fld>
            <a:endParaRPr lang="en-US"/>
          </a:p>
        </p:txBody>
      </p:sp>
    </p:spTree>
    <p:extLst>
      <p:ext uri="{BB962C8B-B14F-4D97-AF65-F5344CB8AC3E}">
        <p14:creationId xmlns:p14="http://schemas.microsoft.com/office/powerpoint/2010/main" val="210016545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second factor in </a:t>
            </a:r>
            <a:r>
              <a:rPr lang="en-US" sz="1200" kern="1200" dirty="0" err="1">
                <a:solidFill>
                  <a:schemeClr val="tx1"/>
                </a:solidFill>
                <a:effectLst/>
                <a:latin typeface="+mn-lt"/>
                <a:ea typeface="+mn-ea"/>
                <a:cs typeface="+mn-cs"/>
              </a:rPr>
              <a:t>tf-idf</a:t>
            </a:r>
            <a:r>
              <a:rPr lang="en-US" sz="1200" kern="1200" dirty="0">
                <a:solidFill>
                  <a:schemeClr val="tx1"/>
                </a:solidFill>
                <a:effectLst/>
                <a:latin typeface="+mn-lt"/>
                <a:ea typeface="+mn-ea"/>
                <a:cs typeface="+mn-cs"/>
              </a:rPr>
              <a:t> is used to give a higher weight to words that occur only in a few documents. Terms that are limited to a few documents are useful for discriminating those documents from the rest of the collection; terms that occur frequently across the entire collection aren’t as helpful. The </a:t>
            </a:r>
            <a:r>
              <a:rPr lang="en-US" sz="1200" b="0" kern="1200" dirty="0">
                <a:solidFill>
                  <a:schemeClr val="tx1"/>
                </a:solidFill>
                <a:effectLst/>
                <a:latin typeface="+mn-lt"/>
                <a:ea typeface="+mn-ea"/>
                <a:cs typeface="+mn-cs"/>
              </a:rPr>
              <a:t>document frequency </a:t>
            </a:r>
            <a:r>
              <a:rPr lang="en-US" sz="1200" kern="1200" dirty="0" err="1">
                <a:solidFill>
                  <a:schemeClr val="tx1"/>
                </a:solidFill>
                <a:effectLst/>
                <a:latin typeface="+mn-lt"/>
                <a:ea typeface="+mn-ea"/>
                <a:cs typeface="+mn-cs"/>
              </a:rPr>
              <a:t>df</a:t>
            </a:r>
            <a:r>
              <a:rPr lang="en-US" sz="1200" i="1" kern="1200" dirty="0" err="1">
                <a:solidFill>
                  <a:schemeClr val="tx1"/>
                </a:solidFill>
                <a:effectLst/>
                <a:latin typeface="+mn-lt"/>
                <a:ea typeface="+mn-ea"/>
                <a:cs typeface="+mn-cs"/>
              </a:rPr>
              <a:t>t</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of a term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is the number of documents it occurs in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Document frequency is not the same as the </a:t>
            </a:r>
            <a:r>
              <a:rPr lang="en-US" sz="1200" b="0" kern="1200" dirty="0">
                <a:solidFill>
                  <a:schemeClr val="tx1"/>
                </a:solidFill>
                <a:effectLst/>
                <a:latin typeface="+mn-lt"/>
                <a:ea typeface="+mn-ea"/>
                <a:cs typeface="+mn-cs"/>
              </a:rPr>
              <a:t>collection frequency </a:t>
            </a:r>
            <a:r>
              <a:rPr lang="en-US" sz="1200" kern="1200" dirty="0">
                <a:solidFill>
                  <a:schemeClr val="tx1"/>
                </a:solidFill>
                <a:effectLst/>
                <a:latin typeface="+mn-lt"/>
                <a:ea typeface="+mn-ea"/>
                <a:cs typeface="+mn-cs"/>
              </a:rPr>
              <a:t>of a term, which is the total number of times the word appears in the whole collection in any document. Consider in the collection of Shakespeare’s 37 plays the two words </a:t>
            </a:r>
            <a:r>
              <a:rPr lang="en-US" sz="1200" i="1" kern="1200" dirty="0">
                <a:solidFill>
                  <a:schemeClr val="tx1"/>
                </a:solidFill>
                <a:effectLst/>
                <a:latin typeface="+mn-lt"/>
                <a:ea typeface="+mn-ea"/>
                <a:cs typeface="+mn-cs"/>
              </a:rPr>
              <a:t>Romeo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action</a:t>
            </a:r>
            <a:r>
              <a:rPr lang="en-US" sz="1200" kern="1200" dirty="0">
                <a:solidFill>
                  <a:schemeClr val="tx1"/>
                </a:solidFill>
                <a:effectLst/>
                <a:latin typeface="+mn-lt"/>
                <a:ea typeface="+mn-ea"/>
                <a:cs typeface="+mn-cs"/>
              </a:rPr>
              <a:t>. The words have identical collection frequencies (they both occur 113 times in all the plays) but very different document frequencies, since Romeo only occurs in a single play. If our goal is to find documents about the romantic tribulations of Romeo, the word </a:t>
            </a:r>
            <a:r>
              <a:rPr lang="en-US" sz="1200" i="1" kern="1200" dirty="0">
                <a:solidFill>
                  <a:schemeClr val="tx1"/>
                </a:solidFill>
                <a:effectLst/>
                <a:latin typeface="+mn-lt"/>
                <a:ea typeface="+mn-ea"/>
                <a:cs typeface="+mn-cs"/>
              </a:rPr>
              <a:t>Romeo </a:t>
            </a:r>
            <a:r>
              <a:rPr lang="en-US" sz="1200" kern="1200" dirty="0">
                <a:solidFill>
                  <a:schemeClr val="tx1"/>
                </a:solidFill>
                <a:effectLst/>
                <a:latin typeface="+mn-lt"/>
                <a:ea typeface="+mn-ea"/>
                <a:cs typeface="+mn-cs"/>
              </a:rPr>
              <a:t>should be highly weighted, but not </a:t>
            </a:r>
            <a:r>
              <a:rPr lang="en-US" sz="1200" i="1" kern="1200" dirty="0">
                <a:solidFill>
                  <a:schemeClr val="tx1"/>
                </a:solidFill>
                <a:effectLst/>
                <a:latin typeface="+mn-lt"/>
                <a:ea typeface="+mn-ea"/>
                <a:cs typeface="+mn-cs"/>
              </a:rPr>
              <a:t>action</a:t>
            </a:r>
            <a:r>
              <a:rPr lang="en-US" sz="1200" kern="1200" dirty="0">
                <a:solidFill>
                  <a:schemeClr val="tx1"/>
                </a:solidFill>
                <a:effectLst/>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Important: documents can be </a:t>
            </a:r>
            <a:r>
              <a:rPr lang="en-US" b="1" dirty="0"/>
              <a:t>anything, they don't have to be original documents.  For example we often</a:t>
            </a:r>
            <a:r>
              <a:rPr lang="en-US" dirty="0"/>
              <a:t> treat each paragraph as a document, which lets use compute </a:t>
            </a:r>
            <a:r>
              <a:rPr lang="en-US" dirty="0" err="1"/>
              <a:t>tf-idf</a:t>
            </a:r>
            <a:r>
              <a:rPr lang="en-US" dirty="0"/>
              <a:t> values for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55</a:t>
            </a:fld>
            <a:endParaRPr lang="en-US"/>
          </a:p>
        </p:txBody>
      </p:sp>
    </p:spTree>
    <p:extLst>
      <p:ext uri="{BB962C8B-B14F-4D97-AF65-F5344CB8AC3E}">
        <p14:creationId xmlns:p14="http://schemas.microsoft.com/office/powerpoint/2010/main" val="383147680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We emphasize discriminative words like </a:t>
            </a:r>
            <a:r>
              <a:rPr lang="en-US" sz="1200" i="1" kern="1200" dirty="0">
                <a:solidFill>
                  <a:schemeClr val="tx1"/>
                </a:solidFill>
                <a:effectLst/>
                <a:latin typeface="+mn-lt"/>
                <a:ea typeface="+mn-ea"/>
                <a:cs typeface="+mn-cs"/>
              </a:rPr>
              <a:t>Romeo </a:t>
            </a:r>
            <a:r>
              <a:rPr lang="en-US" sz="1200" kern="1200" dirty="0">
                <a:solidFill>
                  <a:schemeClr val="tx1"/>
                </a:solidFill>
                <a:effectLst/>
                <a:latin typeface="+mn-lt"/>
                <a:ea typeface="+mn-ea"/>
                <a:cs typeface="+mn-cs"/>
              </a:rPr>
              <a:t>via the </a:t>
            </a:r>
            <a:r>
              <a:rPr lang="en-US" sz="1200" b="0" kern="1200" dirty="0">
                <a:solidFill>
                  <a:schemeClr val="tx1"/>
                </a:solidFill>
                <a:effectLst/>
                <a:latin typeface="+mn-lt"/>
                <a:ea typeface="+mn-ea"/>
                <a:cs typeface="+mn-cs"/>
              </a:rPr>
              <a:t>inverse document </a:t>
            </a:r>
            <a:r>
              <a:rPr lang="en-US" sz="1200" b="0" kern="1200" dirty="0" err="1">
                <a:solidFill>
                  <a:schemeClr val="tx1"/>
                </a:solidFill>
                <a:effectLst/>
                <a:latin typeface="+mn-lt"/>
                <a:ea typeface="+mn-ea"/>
                <a:cs typeface="+mn-cs"/>
              </a:rPr>
              <a:t>fre</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quency</a:t>
            </a:r>
            <a:r>
              <a:rPr lang="en-US" sz="1200" b="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or </a:t>
            </a:r>
            <a:r>
              <a:rPr lang="en-US" sz="1200" b="0" kern="1200" dirty="0" err="1">
                <a:solidFill>
                  <a:schemeClr val="tx1"/>
                </a:solidFill>
                <a:effectLst/>
                <a:latin typeface="+mn-lt"/>
                <a:ea typeface="+mn-ea"/>
                <a:cs typeface="+mn-cs"/>
              </a:rPr>
              <a:t>idf</a:t>
            </a:r>
            <a:r>
              <a:rPr lang="en-US" sz="1200" b="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term weight (</a:t>
            </a:r>
            <a:r>
              <a:rPr lang="en-US" sz="1200" kern="1200" dirty="0" err="1">
                <a:solidFill>
                  <a:schemeClr val="tx1"/>
                </a:solidFill>
                <a:effectLst/>
                <a:latin typeface="+mn-lt"/>
                <a:ea typeface="+mn-ea"/>
                <a:cs typeface="+mn-cs"/>
              </a:rPr>
              <a:t>Sparck</a:t>
            </a:r>
            <a:r>
              <a:rPr lang="en-US" sz="1200" kern="1200" dirty="0">
                <a:solidFill>
                  <a:schemeClr val="tx1"/>
                </a:solidFill>
                <a:effectLst/>
                <a:latin typeface="+mn-lt"/>
                <a:ea typeface="+mn-ea"/>
                <a:cs typeface="+mn-cs"/>
              </a:rPr>
              <a:t> Jones, 1972). The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 is defined using the frac- </a:t>
            </a:r>
            <a:r>
              <a:rPr lang="en-US" sz="1200" kern="1200" dirty="0" err="1">
                <a:solidFill>
                  <a:schemeClr val="tx1"/>
                </a:solidFill>
                <a:effectLst/>
                <a:latin typeface="+mn-lt"/>
                <a:ea typeface="+mn-ea"/>
                <a:cs typeface="+mn-cs"/>
              </a:rPr>
              <a:t>tion</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N</a:t>
            </a:r>
            <a:r>
              <a:rPr lang="en-US" sz="1200" kern="1200" dirty="0">
                <a:solidFill>
                  <a:schemeClr val="tx1"/>
                </a:solidFill>
                <a:effectLst/>
                <a:latin typeface="+mn-lt"/>
                <a:ea typeface="+mn-ea"/>
                <a:cs typeface="+mn-cs"/>
              </a:rPr>
              <a:t>/</a:t>
            </a:r>
            <a:r>
              <a:rPr lang="en-US" sz="1200" kern="1200" dirty="0" err="1">
                <a:solidFill>
                  <a:schemeClr val="tx1"/>
                </a:solidFill>
                <a:effectLst/>
                <a:latin typeface="+mn-lt"/>
                <a:ea typeface="+mn-ea"/>
                <a:cs typeface="+mn-cs"/>
              </a:rPr>
              <a:t>df</a:t>
            </a:r>
            <a:r>
              <a:rPr lang="en-US" sz="1200" i="1" kern="1200" dirty="0" err="1">
                <a:solidFill>
                  <a:schemeClr val="tx1"/>
                </a:solidFill>
                <a:effectLst/>
                <a:latin typeface="+mn-lt"/>
                <a:ea typeface="+mn-ea"/>
                <a:cs typeface="+mn-cs"/>
              </a:rPr>
              <a:t>t</a:t>
            </a:r>
            <a:r>
              <a:rPr lang="en-US" sz="1200" kern="1200" dirty="0">
                <a:solidFill>
                  <a:schemeClr val="tx1"/>
                </a:solidFill>
                <a:effectLst/>
                <a:latin typeface="+mn-lt"/>
                <a:ea typeface="+mn-ea"/>
                <a:cs typeface="+mn-cs"/>
              </a:rPr>
              <a:t>, where </a:t>
            </a:r>
            <a:r>
              <a:rPr lang="en-US" sz="1200" i="1" kern="1200" dirty="0">
                <a:solidFill>
                  <a:schemeClr val="tx1"/>
                </a:solidFill>
                <a:effectLst/>
                <a:latin typeface="+mn-lt"/>
                <a:ea typeface="+mn-ea"/>
                <a:cs typeface="+mn-cs"/>
              </a:rPr>
              <a:t>N </a:t>
            </a:r>
            <a:r>
              <a:rPr lang="en-US" sz="1200" kern="1200" dirty="0">
                <a:solidFill>
                  <a:schemeClr val="tx1"/>
                </a:solidFill>
                <a:effectLst/>
                <a:latin typeface="+mn-lt"/>
                <a:ea typeface="+mn-ea"/>
                <a:cs typeface="+mn-cs"/>
              </a:rPr>
              <a:t>is the total number of documents in the collection, and </a:t>
            </a:r>
            <a:r>
              <a:rPr lang="en-US" sz="1200" kern="1200" dirty="0" err="1">
                <a:solidFill>
                  <a:schemeClr val="tx1"/>
                </a:solidFill>
                <a:effectLst/>
                <a:latin typeface="+mn-lt"/>
                <a:ea typeface="+mn-ea"/>
                <a:cs typeface="+mn-cs"/>
              </a:rPr>
              <a:t>df</a:t>
            </a:r>
            <a:r>
              <a:rPr lang="en-US" sz="1200" i="1" kern="1200" dirty="0" err="1">
                <a:solidFill>
                  <a:schemeClr val="tx1"/>
                </a:solidFill>
                <a:effectLst/>
                <a:latin typeface="+mn-lt"/>
                <a:ea typeface="+mn-ea"/>
                <a:cs typeface="+mn-cs"/>
              </a:rPr>
              <a:t>t</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is the number of documents in which term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occurs. The fewer documents in which a term occurs, the higher this weight. The lowest weight of 1 is assigned to terms that occur in all the documents. Because of the large number of documents in many collections, this measure too is usually squashed with a log function. The resulting definition for inverse document frequency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 is thus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Here are some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 values for some words in the Shakespeare corpus, ranging from  extremely informative words which occur in only one play like </a:t>
            </a:r>
            <a:r>
              <a:rPr lang="en-US" sz="1200" i="1" kern="1200" dirty="0">
                <a:solidFill>
                  <a:schemeClr val="tx1"/>
                </a:solidFill>
                <a:effectLst/>
                <a:latin typeface="+mn-lt"/>
                <a:ea typeface="+mn-ea"/>
                <a:cs typeface="+mn-cs"/>
              </a:rPr>
              <a:t>Romeo</a:t>
            </a:r>
            <a:r>
              <a:rPr lang="en-US" sz="1200" kern="1200" dirty="0">
                <a:solidFill>
                  <a:schemeClr val="tx1"/>
                </a:solidFill>
                <a:effectLst/>
                <a:latin typeface="+mn-lt"/>
                <a:ea typeface="+mn-ea"/>
                <a:cs typeface="+mn-cs"/>
              </a:rPr>
              <a:t>, to those that  occur in a few like </a:t>
            </a:r>
            <a:r>
              <a:rPr lang="en-US" sz="1200" i="1" kern="1200" dirty="0">
                <a:solidFill>
                  <a:schemeClr val="tx1"/>
                </a:solidFill>
                <a:effectLst/>
                <a:latin typeface="+mn-lt"/>
                <a:ea typeface="+mn-ea"/>
                <a:cs typeface="+mn-cs"/>
              </a:rPr>
              <a:t>salad </a:t>
            </a:r>
            <a:r>
              <a:rPr lang="en-US" sz="1200" kern="1200" dirty="0">
                <a:solidFill>
                  <a:schemeClr val="tx1"/>
                </a:solidFill>
                <a:effectLst/>
                <a:latin typeface="+mn-lt"/>
                <a:ea typeface="+mn-ea"/>
                <a:cs typeface="+mn-cs"/>
              </a:rPr>
              <a:t>or </a:t>
            </a:r>
            <a:r>
              <a:rPr lang="en-US" sz="1200" i="1" kern="1200" dirty="0">
                <a:solidFill>
                  <a:schemeClr val="tx1"/>
                </a:solidFill>
                <a:effectLst/>
                <a:latin typeface="+mn-lt"/>
                <a:ea typeface="+mn-ea"/>
                <a:cs typeface="+mn-cs"/>
              </a:rPr>
              <a:t>Falstaff</a:t>
            </a:r>
            <a:r>
              <a:rPr lang="en-US" sz="1200" kern="1200" dirty="0">
                <a:solidFill>
                  <a:schemeClr val="tx1"/>
                </a:solidFill>
                <a:effectLst/>
                <a:latin typeface="+mn-lt"/>
                <a:ea typeface="+mn-ea"/>
                <a:cs typeface="+mn-cs"/>
              </a:rPr>
              <a:t>, to those which are very common like </a:t>
            </a:r>
            <a:r>
              <a:rPr lang="en-US" sz="1200" i="1" kern="1200" dirty="0">
                <a:solidFill>
                  <a:schemeClr val="tx1"/>
                </a:solidFill>
                <a:effectLst/>
                <a:latin typeface="+mn-lt"/>
                <a:ea typeface="+mn-ea"/>
                <a:cs typeface="+mn-cs"/>
              </a:rPr>
              <a:t>fool </a:t>
            </a:r>
            <a:r>
              <a:rPr lang="en-US" sz="1200" kern="1200" dirty="0">
                <a:solidFill>
                  <a:schemeClr val="tx1"/>
                </a:solidFill>
                <a:effectLst/>
                <a:latin typeface="+mn-lt"/>
                <a:ea typeface="+mn-ea"/>
                <a:cs typeface="+mn-cs"/>
              </a:rPr>
              <a:t>or so common as to be completely non-discriminative since they occur in all 37 plays like </a:t>
            </a:r>
            <a:r>
              <a:rPr lang="en-US" sz="1200" i="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good </a:t>
            </a:r>
            <a:r>
              <a:rPr lang="en-US" sz="1200" kern="1200" dirty="0">
                <a:solidFill>
                  <a:schemeClr val="tx1"/>
                </a:solidFill>
                <a:effectLst/>
                <a:latin typeface="+mn-lt"/>
                <a:ea typeface="+mn-ea"/>
                <a:cs typeface="+mn-cs"/>
              </a:rPr>
              <a:t>or </a:t>
            </a:r>
            <a:r>
              <a:rPr lang="en-US" sz="1200" i="1" kern="1200" dirty="0">
                <a:solidFill>
                  <a:schemeClr val="tx1"/>
                </a:solidFill>
                <a:effectLst/>
                <a:latin typeface="+mn-lt"/>
                <a:ea typeface="+mn-ea"/>
                <a:cs typeface="+mn-cs"/>
              </a:rPr>
              <a:t>sweet</a:t>
            </a:r>
            <a:r>
              <a:rPr lang="en-US" sz="1200" kern="1200" dirty="0">
                <a:solidFill>
                  <a:schemeClr val="tx1"/>
                </a:solidFill>
                <a:effectLst/>
                <a:latin typeface="+mn-lt"/>
                <a:ea typeface="+mn-ea"/>
                <a:cs typeface="+mn-cs"/>
              </a:rPr>
              <a:t>. </a:t>
            </a:r>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56</a:t>
            </a:fld>
            <a:endParaRPr lang="en-US"/>
          </a:p>
        </p:txBody>
      </p:sp>
    </p:spTree>
    <p:extLst>
      <p:ext uri="{BB962C8B-B14F-4D97-AF65-F5344CB8AC3E}">
        <p14:creationId xmlns:p14="http://schemas.microsoft.com/office/powerpoint/2010/main" val="10147233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7"/>
          <p:cNvSpPr>
            <a:spLocks noGrp="1" noChangeArrowheads="1"/>
          </p:cNvSpPr>
          <p:nvPr>
            <p:ph type="sldNum" sz="quarter" idx="5"/>
          </p:nvPr>
        </p:nvSpPr>
        <p:spPr>
          <a:noFill/>
        </p:spPr>
        <p:txBody>
          <a:bodyPr/>
          <a:lstStyle/>
          <a:p>
            <a:fld id="{67F4EB77-EF9A-D548-A1B8-FC40CBAEA682}" type="slidenum">
              <a:rPr lang="en-US"/>
              <a:pPr/>
              <a:t>7</a:t>
            </a:fld>
            <a:endParaRPr lang="en-US"/>
          </a:p>
        </p:txBody>
      </p:sp>
      <p:sp>
        <p:nvSpPr>
          <p:cNvPr id="45059" name="Rectangle 2"/>
          <p:cNvSpPr>
            <a:spLocks noGrp="1" noRot="1" noChangeAspect="1" noChangeArrowheads="1"/>
          </p:cNvSpPr>
          <p:nvPr>
            <p:ph type="sldImg"/>
          </p:nvPr>
        </p:nvSpPr>
        <p:spPr>
          <a:xfrm>
            <a:off x="457200" y="720725"/>
            <a:ext cx="6400800" cy="3600450"/>
          </a:xfrm>
          <a:solidFill>
            <a:srgbClr val="FFFFFF"/>
          </a:solidFill>
          <a:ln/>
        </p:spPr>
      </p:sp>
      <p:sp>
        <p:nvSpPr>
          <p:cNvPr id="45060" name="Rectangle 3"/>
          <p:cNvSpPr>
            <a:spLocks noGrp="1" noChangeArrowheads="1"/>
          </p:cNvSpPr>
          <p:nvPr>
            <p:ph type="body" idx="1"/>
          </p:nvPr>
        </p:nvSpPr>
        <p:spPr>
          <a:solidFill>
            <a:srgbClr val="FFFFFF"/>
          </a:solidFill>
          <a:ln>
            <a:solidFill>
              <a:srgbClr val="000000"/>
            </a:solidFill>
          </a:ln>
        </p:spPr>
        <p:txBody>
          <a:bodyPr/>
          <a:lstStyle/>
          <a:p>
            <a:endParaRPr lang="en-US"/>
          </a:p>
        </p:txBody>
      </p:sp>
    </p:spTree>
    <p:extLst>
      <p:ext uri="{BB962C8B-B14F-4D97-AF65-F5344CB8AC3E}">
        <p14:creationId xmlns:p14="http://schemas.microsoft.com/office/powerpoint/2010/main" val="152728884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It’s usually clear what counts as a document: in Shake-</a:t>
            </a:r>
            <a:r>
              <a:rPr lang="en-US" sz="1200" kern="1200" dirty="0" err="1">
                <a:solidFill>
                  <a:schemeClr val="tx1"/>
                </a:solidFill>
                <a:effectLst/>
                <a:latin typeface="+mn-lt"/>
                <a:ea typeface="+mn-ea"/>
                <a:cs typeface="+mn-cs"/>
              </a:rPr>
              <a:t>speare</a:t>
            </a:r>
            <a:r>
              <a:rPr lang="en-US" sz="1200" kern="1200" dirty="0">
                <a:solidFill>
                  <a:schemeClr val="tx1"/>
                </a:solidFill>
                <a:effectLst/>
                <a:latin typeface="+mn-lt"/>
                <a:ea typeface="+mn-ea"/>
                <a:cs typeface="+mn-cs"/>
              </a:rPr>
              <a:t> we would use a play; when processing a collection of encyclopedia articles like Wikipedia, the document is a Wikipedia page; in processing newspaper articles, the document is a single article. But very frequently  you might need to break up the corpus into documents yourself for the purposes of computing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 </a:t>
            </a:r>
            <a:r>
              <a:rPr lang="en-US" dirty="0"/>
              <a:t>Because that documents can be </a:t>
            </a:r>
            <a:r>
              <a:rPr lang="en-US" b="1" dirty="0"/>
              <a:t>anything, they don't have to be original documents.  </a:t>
            </a:r>
            <a:r>
              <a:rPr lang="en-US" b="0" dirty="0"/>
              <a:t>For example we often </a:t>
            </a:r>
            <a:r>
              <a:rPr lang="en-US" dirty="0"/>
              <a:t>treat each paragraph as a document, which lets use compute </a:t>
            </a:r>
            <a:r>
              <a:rPr lang="en-US" dirty="0" err="1"/>
              <a:t>tf-idf</a:t>
            </a:r>
            <a:r>
              <a:rPr lang="en-US" dirty="0"/>
              <a:t> values even when we are dealing say with a single document like a book.</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57</a:t>
            </a:fld>
            <a:endParaRPr lang="en-US"/>
          </a:p>
        </p:txBody>
      </p:sp>
    </p:spTree>
    <p:extLst>
      <p:ext uri="{BB962C8B-B14F-4D97-AF65-F5344CB8AC3E}">
        <p14:creationId xmlns:p14="http://schemas.microsoft.com/office/powerpoint/2010/main" val="34038443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a:t>
            </a:r>
            <a:r>
              <a:rPr lang="en-US" sz="1200" b="0" kern="1200" dirty="0" err="1">
                <a:solidFill>
                  <a:schemeClr val="tx1"/>
                </a:solidFill>
                <a:effectLst/>
                <a:latin typeface="+mn-lt"/>
                <a:ea typeface="+mn-ea"/>
                <a:cs typeface="+mn-cs"/>
              </a:rPr>
              <a:t>tf-idf</a:t>
            </a:r>
            <a:r>
              <a:rPr lang="en-US" sz="1200" b="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weighted value </a:t>
            </a:r>
            <a:r>
              <a:rPr lang="en-US" sz="1200" i="1" kern="1200" dirty="0" err="1">
                <a:solidFill>
                  <a:schemeClr val="tx1"/>
                </a:solidFill>
                <a:effectLst/>
                <a:latin typeface="+mn-lt"/>
                <a:ea typeface="+mn-ea"/>
                <a:cs typeface="+mn-cs"/>
              </a:rPr>
              <a:t>wt</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d</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for word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in document </a:t>
            </a:r>
            <a:r>
              <a:rPr lang="en-US" sz="1200" i="1" kern="1200" dirty="0">
                <a:solidFill>
                  <a:schemeClr val="tx1"/>
                </a:solidFill>
                <a:effectLst/>
                <a:latin typeface="+mn-lt"/>
                <a:ea typeface="+mn-ea"/>
                <a:cs typeface="+mn-cs"/>
              </a:rPr>
              <a:t>d </a:t>
            </a:r>
            <a:r>
              <a:rPr lang="en-US" sz="1200" kern="1200" dirty="0">
                <a:solidFill>
                  <a:schemeClr val="tx1"/>
                </a:solidFill>
                <a:effectLst/>
                <a:latin typeface="+mn-lt"/>
                <a:ea typeface="+mn-ea"/>
                <a:cs typeface="+mn-cs"/>
              </a:rPr>
              <a:t>thus combines term </a:t>
            </a:r>
            <a:endParaRPr lang="en-US" dirty="0"/>
          </a:p>
          <a:p>
            <a:r>
              <a:rPr lang="en-US" sz="1200" kern="1200" dirty="0">
                <a:solidFill>
                  <a:schemeClr val="tx1"/>
                </a:solidFill>
                <a:effectLst/>
                <a:latin typeface="+mn-lt"/>
                <a:ea typeface="+mn-ea"/>
                <a:cs typeface="+mn-cs"/>
              </a:rPr>
              <a:t>frequency </a:t>
            </a:r>
            <a:r>
              <a:rPr lang="en-US" sz="1200" kern="1200" dirty="0" err="1">
                <a:solidFill>
                  <a:schemeClr val="tx1"/>
                </a:solidFill>
                <a:effectLst/>
                <a:latin typeface="+mn-lt"/>
                <a:ea typeface="+mn-ea"/>
                <a:cs typeface="+mn-cs"/>
              </a:rPr>
              <a:t>tf</a:t>
            </a:r>
            <a:r>
              <a:rPr lang="en-US" sz="1200" i="1" kern="1200" dirty="0" err="1">
                <a:solidFill>
                  <a:schemeClr val="tx1"/>
                </a:solidFill>
                <a:effectLst/>
                <a:latin typeface="+mn-lt"/>
                <a:ea typeface="+mn-ea"/>
                <a:cs typeface="+mn-cs"/>
              </a:rPr>
              <a:t>t</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d</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with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a:t>
            </a:r>
          </a:p>
          <a:p>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the raw counts in the Shakespeare term-document matrix, and the </a:t>
            </a:r>
            <a:r>
              <a:rPr lang="en-US" sz="1200" kern="1200" dirty="0" err="1">
                <a:solidFill>
                  <a:schemeClr val="tx1"/>
                </a:solidFill>
                <a:effectLst/>
                <a:latin typeface="+mn-lt"/>
                <a:ea typeface="+mn-ea"/>
                <a:cs typeface="+mn-cs"/>
              </a:rPr>
              <a:t>tf-idf</a:t>
            </a:r>
            <a:r>
              <a:rPr lang="en-US" sz="1200" kern="1200" dirty="0">
                <a:solidFill>
                  <a:schemeClr val="tx1"/>
                </a:solidFill>
                <a:effectLst/>
                <a:latin typeface="+mn-lt"/>
                <a:ea typeface="+mn-ea"/>
                <a:cs typeface="+mn-cs"/>
              </a:rPr>
              <a:t> weighted version of the same matrix.. Note that the </a:t>
            </a:r>
            <a:r>
              <a:rPr lang="en-US" sz="1200" kern="1200" dirty="0" err="1">
                <a:solidFill>
                  <a:schemeClr val="tx1"/>
                </a:solidFill>
                <a:effectLst/>
                <a:latin typeface="+mn-lt"/>
                <a:ea typeface="+mn-ea"/>
                <a:cs typeface="+mn-cs"/>
              </a:rPr>
              <a:t>tf-idf</a:t>
            </a:r>
            <a:r>
              <a:rPr lang="en-US" sz="1200" kern="1200" dirty="0">
                <a:solidFill>
                  <a:schemeClr val="tx1"/>
                </a:solidFill>
                <a:effectLst/>
                <a:latin typeface="+mn-lt"/>
                <a:ea typeface="+mn-ea"/>
                <a:cs typeface="+mn-cs"/>
              </a:rPr>
              <a:t> values for the dimension corresponding to the word </a:t>
            </a:r>
            <a:r>
              <a:rPr lang="en-US" sz="1200" i="1" kern="1200" dirty="0">
                <a:solidFill>
                  <a:schemeClr val="tx1"/>
                </a:solidFill>
                <a:effectLst/>
                <a:latin typeface="+mn-lt"/>
                <a:ea typeface="+mn-ea"/>
                <a:cs typeface="+mn-cs"/>
              </a:rPr>
              <a:t>good </a:t>
            </a:r>
            <a:r>
              <a:rPr lang="en-US" sz="1200" kern="1200" dirty="0">
                <a:solidFill>
                  <a:schemeClr val="tx1"/>
                </a:solidFill>
                <a:effectLst/>
                <a:latin typeface="+mn-lt"/>
                <a:ea typeface="+mn-ea"/>
                <a:cs typeface="+mn-cs"/>
              </a:rPr>
              <a:t>have now all become 0; since this word appears in every document, the </a:t>
            </a:r>
            <a:r>
              <a:rPr lang="en-US" sz="1200" kern="1200" dirty="0" err="1">
                <a:solidFill>
                  <a:schemeClr val="tx1"/>
                </a:solidFill>
                <a:effectLst/>
                <a:latin typeface="+mn-lt"/>
                <a:ea typeface="+mn-ea"/>
                <a:cs typeface="+mn-cs"/>
              </a:rPr>
              <a:t>tf-idf</a:t>
            </a:r>
            <a:r>
              <a:rPr lang="en-US" sz="1200" kern="1200" dirty="0">
                <a:solidFill>
                  <a:schemeClr val="tx1"/>
                </a:solidFill>
                <a:effectLst/>
                <a:latin typeface="+mn-lt"/>
                <a:ea typeface="+mn-ea"/>
                <a:cs typeface="+mn-cs"/>
              </a:rPr>
              <a:t> algorithm leads it to be ignored. Similarly, the word </a:t>
            </a:r>
            <a:r>
              <a:rPr lang="en-US" sz="1200" i="1" kern="1200" dirty="0">
                <a:solidFill>
                  <a:schemeClr val="tx1"/>
                </a:solidFill>
                <a:effectLst/>
                <a:latin typeface="+mn-lt"/>
                <a:ea typeface="+mn-ea"/>
                <a:cs typeface="+mn-cs"/>
              </a:rPr>
              <a:t>fool</a:t>
            </a:r>
            <a:r>
              <a:rPr lang="en-US" sz="1200" kern="1200" dirty="0">
                <a:solidFill>
                  <a:schemeClr val="tx1"/>
                </a:solidFill>
                <a:effectLst/>
                <a:latin typeface="+mn-lt"/>
                <a:ea typeface="+mn-ea"/>
                <a:cs typeface="+mn-cs"/>
              </a:rPr>
              <a:t>, which appears in 36 out of the 37 plays, has a much lower weight. </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58</a:t>
            </a:fld>
            <a:endParaRPr lang="en-US"/>
          </a:p>
        </p:txBody>
      </p:sp>
    </p:spTree>
    <p:extLst>
      <p:ext uri="{BB962C8B-B14F-4D97-AF65-F5344CB8AC3E}">
        <p14:creationId xmlns:p14="http://schemas.microsoft.com/office/powerpoint/2010/main" val="1224615055"/>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We've seen how to use </a:t>
            </a:r>
            <a:r>
              <a:rPr lang="en-US" baseline="0" dirty="0" err="1"/>
              <a:t>tf-idf</a:t>
            </a:r>
            <a:r>
              <a:rPr lang="en-US" baseline="0" dirty="0"/>
              <a:t> weights to computing weighted vectors representing word.</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59</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90353673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endParaRPr lang="en-US" baseline="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60</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335859815"/>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37A096E-88F7-E74A-8F4C-E0212635BD33}" type="slidenum">
              <a:rPr lang="en-US"/>
              <a:pPr/>
              <a:t>61</a:t>
            </a:fld>
            <a:endParaRPr lang="en-US"/>
          </a:p>
        </p:txBody>
      </p:sp>
      <p:sp>
        <p:nvSpPr>
          <p:cNvPr id="1513474" name="Rectangle 2"/>
          <p:cNvSpPr>
            <a:spLocks noGrp="1" noRot="1" noChangeAspect="1" noChangeArrowheads="1"/>
          </p:cNvSpPr>
          <p:nvPr>
            <p:ph type="sldImg"/>
          </p:nvPr>
        </p:nvSpPr>
        <p:spPr bwMode="auto">
          <a:xfrm>
            <a:off x="290513" y="704850"/>
            <a:ext cx="6264275" cy="3524250"/>
          </a:xfrm>
          <a:prstGeom prst="rect">
            <a:avLst/>
          </a:prstGeom>
          <a:solidFill>
            <a:srgbClr val="FFFFFF"/>
          </a:solidFill>
          <a:ln>
            <a:solidFill>
              <a:srgbClr val="000000"/>
            </a:solidFill>
            <a:miter lim="800000"/>
            <a:headEnd/>
            <a:tailEnd/>
          </a:ln>
        </p:spPr>
      </p:sp>
      <p:sp>
        <p:nvSpPr>
          <p:cNvPr id="1513475" name="Rectangle 3"/>
          <p:cNvSpPr>
            <a:spLocks noGrp="1" noChangeArrowheads="1"/>
          </p:cNvSpPr>
          <p:nvPr>
            <p:ph type="body" idx="1"/>
          </p:nvPr>
        </p:nvSpPr>
        <p:spPr bwMode="auto">
          <a:xfrm>
            <a:off x="684530" y="4463296"/>
            <a:ext cx="5476240" cy="4228386"/>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extLst>
      <p:ext uri="{BB962C8B-B14F-4D97-AF65-F5344CB8AC3E}">
        <p14:creationId xmlns:p14="http://schemas.microsoft.com/office/powerpoint/2010/main" val="1346822837"/>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37A096E-88F7-E74A-8F4C-E0212635BD33}" type="slidenum">
              <a:rPr lang="en-US"/>
              <a:pPr/>
              <a:t>62</a:t>
            </a:fld>
            <a:endParaRPr lang="en-US"/>
          </a:p>
        </p:txBody>
      </p:sp>
      <p:sp>
        <p:nvSpPr>
          <p:cNvPr id="1513474" name="Rectangle 2"/>
          <p:cNvSpPr>
            <a:spLocks noGrp="1" noRot="1" noChangeAspect="1" noChangeArrowheads="1"/>
          </p:cNvSpPr>
          <p:nvPr>
            <p:ph type="sldImg"/>
          </p:nvPr>
        </p:nvSpPr>
        <p:spPr bwMode="auto">
          <a:xfrm>
            <a:off x="290513" y="704850"/>
            <a:ext cx="6264275" cy="3524250"/>
          </a:xfrm>
          <a:prstGeom prst="rect">
            <a:avLst/>
          </a:prstGeom>
          <a:solidFill>
            <a:srgbClr val="FFFFFF"/>
          </a:solidFill>
          <a:ln>
            <a:solidFill>
              <a:srgbClr val="000000"/>
            </a:solidFill>
            <a:miter lim="800000"/>
            <a:headEnd/>
            <a:tailEnd/>
          </a:ln>
        </p:spPr>
      </p:sp>
      <p:sp>
        <p:nvSpPr>
          <p:cNvPr id="1513475" name="Rectangle 3"/>
          <p:cNvSpPr>
            <a:spLocks noGrp="1" noChangeArrowheads="1"/>
          </p:cNvSpPr>
          <p:nvPr>
            <p:ph type="body" idx="1"/>
          </p:nvPr>
        </p:nvSpPr>
        <p:spPr bwMode="auto">
          <a:xfrm>
            <a:off x="684530" y="4463296"/>
            <a:ext cx="5476240" cy="4228386"/>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extLst>
      <p:ext uri="{BB962C8B-B14F-4D97-AF65-F5344CB8AC3E}">
        <p14:creationId xmlns:p14="http://schemas.microsoft.com/office/powerpoint/2010/main" val="2633622262"/>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Let's now introduce the important word2vec embeddings.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67</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899103973"/>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the previous lectures we saw how to represent a word as a sparse, long vector with dimensions corresponding to words in the vocabulary or documents in a collection. We now introduce a more powerful word representation: </a:t>
            </a:r>
            <a:r>
              <a:rPr lang="en-US" sz="1200" b="0" kern="1200" dirty="0">
                <a:solidFill>
                  <a:schemeClr val="tx1"/>
                </a:solidFill>
                <a:effectLst/>
                <a:latin typeface="+mn-lt"/>
                <a:ea typeface="+mn-ea"/>
                <a:cs typeface="+mn-cs"/>
              </a:rPr>
              <a:t>embeddings</a:t>
            </a:r>
            <a:r>
              <a:rPr lang="en-US" sz="1200" kern="1200" dirty="0">
                <a:solidFill>
                  <a:schemeClr val="tx1"/>
                </a:solidFill>
                <a:effectLst/>
                <a:latin typeface="+mn-lt"/>
                <a:ea typeface="+mn-ea"/>
                <a:cs typeface="+mn-cs"/>
              </a:rPr>
              <a:t>, short dense vectors. Unlike the vectors we’ve seen so far, embeddings are </a:t>
            </a:r>
            <a:r>
              <a:rPr lang="en-US" sz="1200" b="0" kern="1200" dirty="0">
                <a:solidFill>
                  <a:schemeClr val="tx1"/>
                </a:solidFill>
                <a:effectLst/>
                <a:latin typeface="+mn-lt"/>
                <a:ea typeface="+mn-ea"/>
                <a:cs typeface="+mn-cs"/>
              </a:rPr>
              <a:t>short</a:t>
            </a:r>
            <a:r>
              <a:rPr lang="en-US" sz="1200" kern="1200" dirty="0">
                <a:solidFill>
                  <a:schemeClr val="tx1"/>
                </a:solidFill>
                <a:effectLst/>
                <a:latin typeface="+mn-lt"/>
                <a:ea typeface="+mn-ea"/>
                <a:cs typeface="+mn-cs"/>
              </a:rPr>
              <a:t>, with number of dimensions </a:t>
            </a:r>
            <a:r>
              <a:rPr lang="en-US" sz="1200" i="1" kern="1200" dirty="0">
                <a:solidFill>
                  <a:schemeClr val="tx1"/>
                </a:solidFill>
                <a:effectLst/>
                <a:latin typeface="+mn-lt"/>
                <a:ea typeface="+mn-ea"/>
                <a:cs typeface="+mn-cs"/>
              </a:rPr>
              <a:t>d </a:t>
            </a:r>
            <a:r>
              <a:rPr lang="en-US" sz="1200" kern="1200" dirty="0">
                <a:solidFill>
                  <a:schemeClr val="tx1"/>
                </a:solidFill>
                <a:effectLst/>
                <a:latin typeface="+mn-lt"/>
                <a:ea typeface="+mn-ea"/>
                <a:cs typeface="+mn-cs"/>
              </a:rPr>
              <a:t>ranging from 50-1000, rather than the much larger vocabulary size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 or number of documents </a:t>
            </a:r>
            <a:r>
              <a:rPr lang="en-US" sz="1200" i="1" kern="1200" dirty="0">
                <a:solidFill>
                  <a:schemeClr val="tx1"/>
                </a:solidFill>
                <a:effectLst/>
                <a:latin typeface="+mn-lt"/>
                <a:ea typeface="+mn-ea"/>
                <a:cs typeface="+mn-cs"/>
              </a:rPr>
              <a:t>D </a:t>
            </a:r>
            <a:r>
              <a:rPr lang="en-US" sz="1200" kern="1200" dirty="0">
                <a:solidFill>
                  <a:schemeClr val="tx1"/>
                </a:solidFill>
                <a:effectLst/>
                <a:latin typeface="+mn-lt"/>
                <a:ea typeface="+mn-ea"/>
                <a:cs typeface="+mn-cs"/>
              </a:rPr>
              <a:t>we’ve seen. These </a:t>
            </a:r>
            <a:r>
              <a:rPr lang="en-US" sz="1200" i="1" kern="1200" dirty="0">
                <a:solidFill>
                  <a:schemeClr val="tx1"/>
                </a:solidFill>
                <a:effectLst/>
                <a:latin typeface="+mn-lt"/>
                <a:ea typeface="+mn-ea"/>
                <a:cs typeface="+mn-cs"/>
              </a:rPr>
              <a:t>d </a:t>
            </a:r>
            <a:r>
              <a:rPr lang="en-US" sz="1200" kern="1200" dirty="0">
                <a:solidFill>
                  <a:schemeClr val="tx1"/>
                </a:solidFill>
                <a:effectLst/>
                <a:latin typeface="+mn-lt"/>
                <a:ea typeface="+mn-ea"/>
                <a:cs typeface="+mn-cs"/>
              </a:rPr>
              <a:t>dimensions don’t have a clear interpretation. And the vectors are </a:t>
            </a:r>
            <a:r>
              <a:rPr lang="en-US" sz="1200" b="0" kern="1200" dirty="0">
                <a:solidFill>
                  <a:schemeClr val="tx1"/>
                </a:solidFill>
                <a:effectLst/>
                <a:latin typeface="+mn-lt"/>
                <a:ea typeface="+mn-ea"/>
                <a:cs typeface="+mn-cs"/>
              </a:rPr>
              <a:t>dense</a:t>
            </a:r>
            <a:r>
              <a:rPr lang="en-US" sz="1200" kern="1200" dirty="0">
                <a:solidFill>
                  <a:schemeClr val="tx1"/>
                </a:solidFill>
                <a:effectLst/>
                <a:latin typeface="+mn-lt"/>
                <a:ea typeface="+mn-ea"/>
                <a:cs typeface="+mn-cs"/>
              </a:rPr>
              <a:t>: instead of vector entries being sparse, mostly-zero counts or functions of counts, the values will be real-valued numbers that can be negative.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68</a:t>
            </a:fld>
            <a:endParaRPr lang="en-US"/>
          </a:p>
        </p:txBody>
      </p:sp>
    </p:spTree>
    <p:extLst>
      <p:ext uri="{BB962C8B-B14F-4D97-AF65-F5344CB8AC3E}">
        <p14:creationId xmlns:p14="http://schemas.microsoft.com/office/powerpoint/2010/main" val="1240400455"/>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It turns out that dense vectors work better in every NLP task than sparse vectors. While we don’t completely understand all the reasons for this, we have some </a:t>
            </a:r>
            <a:r>
              <a:rPr lang="en-US" sz="1200" kern="1200" dirty="0" err="1">
                <a:solidFill>
                  <a:schemeClr val="tx1"/>
                </a:solidFill>
                <a:effectLst/>
                <a:latin typeface="+mn-lt"/>
                <a:ea typeface="+mn-ea"/>
                <a:cs typeface="+mn-cs"/>
              </a:rPr>
              <a:t>intu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itions</a:t>
            </a:r>
            <a:r>
              <a:rPr lang="en-US" sz="1200" kern="1200" dirty="0">
                <a:solidFill>
                  <a:schemeClr val="tx1"/>
                </a:solidFill>
                <a:effectLst/>
                <a:latin typeface="+mn-lt"/>
                <a:ea typeface="+mn-ea"/>
                <a:cs typeface="+mn-cs"/>
              </a:rPr>
              <a:t>. Representing words as 700-dimensional dense vectors requires our classifiers to learn far fewer weights than if we represented words as 50,000-dimensional </a:t>
            </a:r>
            <a:r>
              <a:rPr lang="en-US" sz="1200" kern="1200" dirty="0" err="1">
                <a:solidFill>
                  <a:schemeClr val="tx1"/>
                </a:solidFill>
                <a:effectLst/>
                <a:latin typeface="+mn-lt"/>
                <a:ea typeface="+mn-ea"/>
                <a:cs typeface="+mn-cs"/>
              </a:rPr>
              <a:t>vec</a:t>
            </a:r>
            <a:r>
              <a:rPr lang="en-US" sz="1200" kern="1200" dirty="0">
                <a:solidFill>
                  <a:schemeClr val="tx1"/>
                </a:solidFill>
                <a:effectLst/>
                <a:latin typeface="+mn-lt"/>
                <a:ea typeface="+mn-ea"/>
                <a:cs typeface="+mn-cs"/>
              </a:rPr>
              <a:t>- tors, and the smaller parameter space possibly helps with generalization and avoid- </a:t>
            </a:r>
            <a:r>
              <a:rPr lang="en-US" sz="1200" kern="1200" dirty="0" err="1">
                <a:solidFill>
                  <a:schemeClr val="tx1"/>
                </a:solidFill>
                <a:effectLst/>
                <a:latin typeface="+mn-lt"/>
                <a:ea typeface="+mn-ea"/>
                <a:cs typeface="+mn-cs"/>
              </a:rPr>
              <a:t>ing</a:t>
            </a:r>
            <a:r>
              <a:rPr lang="en-US" sz="1200" kern="1200" dirty="0">
                <a:solidFill>
                  <a:schemeClr val="tx1"/>
                </a:solidFill>
                <a:effectLst/>
                <a:latin typeface="+mn-lt"/>
                <a:ea typeface="+mn-ea"/>
                <a:cs typeface="+mn-cs"/>
              </a:rPr>
              <a:t> overfitting. Dense vectors may also do a better job of capturing synonymy. For example, in a sparse vector representation, dimensions for synonyms like </a:t>
            </a:r>
            <a:r>
              <a:rPr lang="en-US" sz="1200" i="1" kern="1200" dirty="0">
                <a:solidFill>
                  <a:schemeClr val="tx1"/>
                </a:solidFill>
                <a:effectLst/>
                <a:latin typeface="+mn-lt"/>
                <a:ea typeface="+mn-ea"/>
                <a:cs typeface="+mn-cs"/>
              </a:rPr>
              <a:t>car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automobile </a:t>
            </a:r>
            <a:r>
              <a:rPr lang="en-US" sz="1200" kern="1200" dirty="0">
                <a:solidFill>
                  <a:schemeClr val="tx1"/>
                </a:solidFill>
                <a:effectLst/>
                <a:latin typeface="+mn-lt"/>
                <a:ea typeface="+mn-ea"/>
                <a:cs typeface="+mn-cs"/>
              </a:rPr>
              <a:t>dimension are distinct and unrelated; sparse vectors may thus fail to capture the similarity between a word with </a:t>
            </a:r>
            <a:r>
              <a:rPr lang="en-US" sz="1200" i="1" kern="1200" dirty="0">
                <a:solidFill>
                  <a:schemeClr val="tx1"/>
                </a:solidFill>
                <a:effectLst/>
                <a:latin typeface="+mn-lt"/>
                <a:ea typeface="+mn-ea"/>
                <a:cs typeface="+mn-cs"/>
              </a:rPr>
              <a:t>car </a:t>
            </a:r>
            <a:r>
              <a:rPr lang="en-US" sz="1200" kern="1200" dirty="0">
                <a:solidFill>
                  <a:schemeClr val="tx1"/>
                </a:solidFill>
                <a:effectLst/>
                <a:latin typeface="+mn-lt"/>
                <a:ea typeface="+mn-ea"/>
                <a:cs typeface="+mn-cs"/>
              </a:rPr>
              <a:t>as a neighbor and a word with </a:t>
            </a:r>
            <a:r>
              <a:rPr lang="en-US" sz="1200" i="1" kern="1200" dirty="0">
                <a:solidFill>
                  <a:schemeClr val="tx1"/>
                </a:solidFill>
                <a:effectLst/>
                <a:latin typeface="+mn-lt"/>
                <a:ea typeface="+mn-ea"/>
                <a:cs typeface="+mn-cs"/>
              </a:rPr>
              <a:t>automobile </a:t>
            </a:r>
            <a:r>
              <a:rPr lang="en-US" sz="1200" kern="1200" dirty="0">
                <a:solidFill>
                  <a:schemeClr val="tx1"/>
                </a:solidFill>
                <a:effectLst/>
                <a:latin typeface="+mn-lt"/>
                <a:ea typeface="+mn-ea"/>
                <a:cs typeface="+mn-cs"/>
              </a:rPr>
              <a:t>as a </a:t>
            </a:r>
            <a:r>
              <a:rPr lang="en-US" sz="1200" kern="1200" dirty="0" err="1">
                <a:solidFill>
                  <a:schemeClr val="tx1"/>
                </a:solidFill>
                <a:effectLst/>
                <a:latin typeface="+mn-lt"/>
                <a:ea typeface="+mn-ea"/>
                <a:cs typeface="+mn-cs"/>
              </a:rPr>
              <a:t>neighbo</a:t>
            </a: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69</a:t>
            </a:fld>
            <a:endParaRPr lang="en-US"/>
          </a:p>
        </p:txBody>
      </p:sp>
    </p:spTree>
    <p:extLst>
      <p:ext uri="{BB962C8B-B14F-4D97-AF65-F5344CB8AC3E}">
        <p14:creationId xmlns:p14="http://schemas.microsoft.com/office/powerpoint/2010/main" val="382656187"/>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this section we introduce one method for computing embeddings: </a:t>
            </a:r>
            <a:r>
              <a:rPr lang="en-US" sz="1200" b="0" kern="1200" dirty="0">
                <a:solidFill>
                  <a:schemeClr val="tx1"/>
                </a:solidFill>
                <a:effectLst/>
                <a:latin typeface="+mn-lt"/>
                <a:ea typeface="+mn-ea"/>
                <a:cs typeface="+mn-cs"/>
              </a:rPr>
              <a:t>skip-gram with negative sampling</a:t>
            </a:r>
            <a:r>
              <a:rPr lang="en-US" sz="1200" kern="1200" dirty="0">
                <a:solidFill>
                  <a:schemeClr val="tx1"/>
                </a:solidFill>
                <a:effectLst/>
                <a:latin typeface="+mn-lt"/>
                <a:ea typeface="+mn-ea"/>
                <a:cs typeface="+mn-cs"/>
              </a:rPr>
              <a:t>, sometimes called </a:t>
            </a:r>
            <a:r>
              <a:rPr lang="en-US" sz="1200" b="0" kern="1200" dirty="0">
                <a:solidFill>
                  <a:schemeClr val="tx1"/>
                </a:solidFill>
                <a:effectLst/>
                <a:latin typeface="+mn-lt"/>
                <a:ea typeface="+mn-ea"/>
                <a:cs typeface="+mn-cs"/>
              </a:rPr>
              <a:t>SGNS</a:t>
            </a:r>
            <a:r>
              <a:rPr lang="en-US" sz="1200" kern="1200" dirty="0">
                <a:solidFill>
                  <a:schemeClr val="tx1"/>
                </a:solidFill>
                <a:effectLst/>
                <a:latin typeface="+mn-lt"/>
                <a:ea typeface="+mn-ea"/>
                <a:cs typeface="+mn-cs"/>
              </a:rPr>
              <a:t>. The skip-gram algorithm is one of two algorithms in a software package called </a:t>
            </a:r>
            <a:r>
              <a:rPr lang="en-US" sz="1200" b="0" kern="1200" dirty="0">
                <a:solidFill>
                  <a:schemeClr val="tx1"/>
                </a:solidFill>
                <a:effectLst/>
                <a:latin typeface="+mn-lt"/>
                <a:ea typeface="+mn-ea"/>
                <a:cs typeface="+mn-cs"/>
              </a:rPr>
              <a:t>word2vec</a:t>
            </a:r>
            <a:r>
              <a:rPr lang="en-US" sz="1200" kern="1200" dirty="0">
                <a:solidFill>
                  <a:schemeClr val="tx1"/>
                </a:solidFill>
                <a:effectLst/>
                <a:latin typeface="+mn-lt"/>
                <a:ea typeface="+mn-ea"/>
                <a:cs typeface="+mn-cs"/>
              </a:rPr>
              <a:t>, and so sometimes the al- </a:t>
            </a:r>
            <a:r>
              <a:rPr lang="en-US" sz="1200" kern="1200" dirty="0" err="1">
                <a:solidFill>
                  <a:schemeClr val="tx1"/>
                </a:solidFill>
                <a:effectLst/>
                <a:latin typeface="+mn-lt"/>
                <a:ea typeface="+mn-ea"/>
                <a:cs typeface="+mn-cs"/>
              </a:rPr>
              <a:t>gorithm</a:t>
            </a:r>
            <a:r>
              <a:rPr lang="en-US" sz="1200" kern="1200" dirty="0">
                <a:solidFill>
                  <a:schemeClr val="tx1"/>
                </a:solidFill>
                <a:effectLst/>
                <a:latin typeface="+mn-lt"/>
                <a:ea typeface="+mn-ea"/>
                <a:cs typeface="+mn-cs"/>
              </a:rPr>
              <a:t> is loosely referred to as word2vec. The word2vec methods are fast, efficient to train, and easily available online with code and pretrained embeddings. Word2vec embeddings are </a:t>
            </a:r>
            <a:r>
              <a:rPr lang="en-US" sz="1200" b="0" kern="1200" dirty="0">
                <a:solidFill>
                  <a:schemeClr val="tx1"/>
                </a:solidFill>
                <a:effectLst/>
                <a:latin typeface="+mn-lt"/>
                <a:ea typeface="+mn-ea"/>
                <a:cs typeface="+mn-cs"/>
              </a:rPr>
              <a:t>static embeddings</a:t>
            </a:r>
            <a:r>
              <a:rPr lang="en-US" sz="1200" kern="1200" dirty="0">
                <a:solidFill>
                  <a:schemeClr val="tx1"/>
                </a:solidFill>
                <a:effectLst/>
                <a:latin typeface="+mn-lt"/>
                <a:ea typeface="+mn-ea"/>
                <a:cs typeface="+mn-cs"/>
              </a:rPr>
              <a:t>, meaning that the method learns one fixed embedding for each word in the vocabulary.  An </a:t>
            </a:r>
            <a:r>
              <a:rPr lang="en-US" sz="1200" kern="1200" dirty="0" err="1">
                <a:solidFill>
                  <a:schemeClr val="tx1"/>
                </a:solidFill>
                <a:effectLst/>
                <a:latin typeface="+mn-lt"/>
                <a:ea typeface="+mn-ea"/>
                <a:cs typeface="+mn-cs"/>
              </a:rPr>
              <a:t>lternative</a:t>
            </a:r>
            <a:r>
              <a:rPr lang="en-US" sz="1200" kern="1200" dirty="0">
                <a:solidFill>
                  <a:schemeClr val="tx1"/>
                </a:solidFill>
                <a:effectLst/>
                <a:latin typeface="+mn-lt"/>
                <a:ea typeface="+mn-ea"/>
                <a:cs typeface="+mn-cs"/>
              </a:rPr>
              <a:t> to these static embeddings  are more recent methods for learning dynamic </a:t>
            </a:r>
            <a:r>
              <a:rPr lang="en-US" sz="1200" b="0" kern="1200" dirty="0">
                <a:solidFill>
                  <a:schemeClr val="tx1"/>
                </a:solidFill>
                <a:effectLst/>
                <a:latin typeface="+mn-lt"/>
                <a:ea typeface="+mn-ea"/>
                <a:cs typeface="+mn-cs"/>
              </a:rPr>
              <a:t>contextual </a:t>
            </a:r>
            <a:r>
              <a:rPr lang="en-US" sz="1200" b="0" kern="1200" dirty="0" err="1">
                <a:solidFill>
                  <a:schemeClr val="tx1"/>
                </a:solidFill>
                <a:effectLst/>
                <a:latin typeface="+mn-lt"/>
                <a:ea typeface="+mn-ea"/>
                <a:cs typeface="+mn-cs"/>
              </a:rPr>
              <a:t>em</a:t>
            </a:r>
            <a:r>
              <a:rPr lang="en-US" sz="1200" b="0" kern="1200" dirty="0">
                <a:solidFill>
                  <a:schemeClr val="tx1"/>
                </a:solidFill>
                <a:effectLst/>
                <a:latin typeface="+mn-lt"/>
                <a:ea typeface="+mn-ea"/>
                <a:cs typeface="+mn-cs"/>
              </a:rPr>
              <a:t>-beddings </a:t>
            </a:r>
            <a:r>
              <a:rPr lang="en-US" sz="1200" kern="1200" dirty="0">
                <a:solidFill>
                  <a:schemeClr val="tx1"/>
                </a:solidFill>
                <a:effectLst/>
                <a:latin typeface="+mn-lt"/>
                <a:ea typeface="+mn-ea"/>
                <a:cs typeface="+mn-cs"/>
              </a:rPr>
              <a:t>like the popular </a:t>
            </a:r>
            <a:r>
              <a:rPr lang="en-US" sz="1200" b="0" kern="1200" dirty="0">
                <a:solidFill>
                  <a:schemeClr val="tx1"/>
                </a:solidFill>
                <a:effectLst/>
                <a:latin typeface="+mn-lt"/>
                <a:ea typeface="+mn-ea"/>
                <a:cs typeface="+mn-cs"/>
              </a:rPr>
              <a:t>BERT </a:t>
            </a:r>
            <a:r>
              <a:rPr lang="en-US" sz="1200" kern="1200" dirty="0">
                <a:solidFill>
                  <a:schemeClr val="tx1"/>
                </a:solidFill>
                <a:effectLst/>
                <a:latin typeface="+mn-lt"/>
                <a:ea typeface="+mn-ea"/>
                <a:cs typeface="+mn-cs"/>
              </a:rPr>
              <a:t>representations, in which the vector for each word is different in different contexts.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70</a:t>
            </a:fld>
            <a:endParaRPr lang="en-US"/>
          </a:p>
        </p:txBody>
      </p:sp>
    </p:spTree>
    <p:extLst>
      <p:ext uri="{BB962C8B-B14F-4D97-AF65-F5344CB8AC3E}">
        <p14:creationId xmlns:p14="http://schemas.microsoft.com/office/powerpoint/2010/main" val="2197361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7"/>
          <p:cNvSpPr>
            <a:spLocks noGrp="1" noChangeArrowheads="1"/>
          </p:cNvSpPr>
          <p:nvPr>
            <p:ph type="sldNum" sz="quarter" idx="5"/>
          </p:nvPr>
        </p:nvSpPr>
        <p:spPr>
          <a:noFill/>
        </p:spPr>
        <p:txBody>
          <a:bodyPr/>
          <a:lstStyle/>
          <a:p>
            <a:fld id="{67F4EB77-EF9A-D548-A1B8-FC40CBAEA682}" type="slidenum">
              <a:rPr lang="en-US"/>
              <a:pPr/>
              <a:t>8</a:t>
            </a:fld>
            <a:endParaRPr lang="en-US"/>
          </a:p>
        </p:txBody>
      </p:sp>
      <p:sp>
        <p:nvSpPr>
          <p:cNvPr id="45059" name="Rectangle 2"/>
          <p:cNvSpPr>
            <a:spLocks noGrp="1" noRot="1" noChangeAspect="1" noChangeArrowheads="1"/>
          </p:cNvSpPr>
          <p:nvPr>
            <p:ph type="sldImg"/>
          </p:nvPr>
        </p:nvSpPr>
        <p:spPr>
          <a:xfrm>
            <a:off x="457200" y="720725"/>
            <a:ext cx="6400800" cy="3600450"/>
          </a:xfrm>
          <a:solidFill>
            <a:srgbClr val="FFFFFF"/>
          </a:solidFill>
          <a:ln/>
        </p:spPr>
      </p:sp>
      <p:sp>
        <p:nvSpPr>
          <p:cNvPr id="45060" name="Rectangle 3"/>
          <p:cNvSpPr>
            <a:spLocks noGrp="1" noChangeArrowheads="1"/>
          </p:cNvSpPr>
          <p:nvPr>
            <p:ph type="body" idx="1"/>
          </p:nvPr>
        </p:nvSpPr>
        <p:spPr>
          <a:solidFill>
            <a:srgbClr val="FFFFFF"/>
          </a:solidFill>
          <a:ln>
            <a:solidFill>
              <a:srgbClr val="000000"/>
            </a:solidFill>
          </a:ln>
        </p:spPr>
        <p:txBody>
          <a:bodyPr/>
          <a:lstStyle/>
          <a:p>
            <a:r>
              <a:rPr lang="en-US" sz="1200" kern="1200" dirty="0">
                <a:solidFill>
                  <a:schemeClr val="tx1"/>
                </a:solidFill>
                <a:effectLst/>
                <a:latin typeface="+mn-lt"/>
                <a:ea typeface="+mn-ea"/>
                <a:cs typeface="+mn-cs"/>
              </a:rPr>
              <a:t>For example, the word </a:t>
            </a:r>
            <a:r>
              <a:rPr lang="en-US" sz="1200" i="1" kern="1200" dirty="0">
                <a:solidFill>
                  <a:schemeClr val="tx1"/>
                </a:solidFill>
                <a:effectLst/>
                <a:latin typeface="+mn-lt"/>
                <a:ea typeface="+mn-ea"/>
                <a:cs typeface="+mn-cs"/>
              </a:rPr>
              <a:t>H</a:t>
            </a:r>
            <a:r>
              <a:rPr lang="en-US" sz="1200" kern="1200" dirty="0">
                <a:solidFill>
                  <a:schemeClr val="tx1"/>
                </a:solidFill>
                <a:effectLst/>
                <a:latin typeface="+mn-lt"/>
                <a:ea typeface="+mn-ea"/>
                <a:cs typeface="+mn-cs"/>
              </a:rPr>
              <a:t>2</a:t>
            </a:r>
            <a:r>
              <a:rPr lang="en-US" sz="1200" i="1" kern="1200" dirty="0">
                <a:solidFill>
                  <a:schemeClr val="tx1"/>
                </a:solidFill>
                <a:effectLst/>
                <a:latin typeface="+mn-lt"/>
                <a:ea typeface="+mn-ea"/>
                <a:cs typeface="+mn-cs"/>
              </a:rPr>
              <a:t>O </a:t>
            </a:r>
            <a:r>
              <a:rPr lang="en-US" sz="1200" kern="1200" dirty="0">
                <a:solidFill>
                  <a:schemeClr val="tx1"/>
                </a:solidFill>
                <a:effectLst/>
                <a:latin typeface="+mn-lt"/>
                <a:ea typeface="+mn-ea"/>
                <a:cs typeface="+mn-cs"/>
              </a:rPr>
              <a:t>is used in scientific contexts and would be inappropriate in a surfing guide—</a:t>
            </a:r>
            <a:r>
              <a:rPr lang="en-US" sz="1200" i="1" kern="1200" dirty="0">
                <a:solidFill>
                  <a:schemeClr val="tx1"/>
                </a:solidFill>
                <a:effectLst/>
                <a:latin typeface="+mn-lt"/>
                <a:ea typeface="+mn-ea"/>
                <a:cs typeface="+mn-cs"/>
              </a:rPr>
              <a:t>water </a:t>
            </a:r>
            <a:r>
              <a:rPr lang="en-US" sz="1200" kern="1200" dirty="0">
                <a:solidFill>
                  <a:schemeClr val="tx1"/>
                </a:solidFill>
                <a:effectLst/>
                <a:latin typeface="+mn-lt"/>
                <a:ea typeface="+mn-ea"/>
                <a:cs typeface="+mn-cs"/>
              </a:rPr>
              <a:t>would be more appropriate— and this genre difference is part of the meaning of the word. In practice, the word </a:t>
            </a:r>
            <a:r>
              <a:rPr lang="en-US" sz="1200" i="1" kern="1200" dirty="0">
                <a:solidFill>
                  <a:schemeClr val="tx1"/>
                </a:solidFill>
                <a:effectLst/>
                <a:latin typeface="+mn-lt"/>
                <a:ea typeface="+mn-ea"/>
                <a:cs typeface="+mn-cs"/>
              </a:rPr>
              <a:t>synonym </a:t>
            </a:r>
            <a:r>
              <a:rPr lang="en-US" sz="1200" kern="1200" dirty="0">
                <a:solidFill>
                  <a:schemeClr val="tx1"/>
                </a:solidFill>
                <a:effectLst/>
                <a:latin typeface="+mn-lt"/>
                <a:ea typeface="+mn-ea"/>
                <a:cs typeface="+mn-cs"/>
              </a:rPr>
              <a:t>is therefore used to describe a relationship of approximate or rough synonymy. </a:t>
            </a:r>
            <a:endParaRPr lang="en-US" dirty="0"/>
          </a:p>
        </p:txBody>
      </p:sp>
    </p:spTree>
    <p:extLst>
      <p:ext uri="{BB962C8B-B14F-4D97-AF65-F5344CB8AC3E}">
        <p14:creationId xmlns:p14="http://schemas.microsoft.com/office/powerpoint/2010/main" val="3823277872"/>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intuition of word2vec is that instead of counting how often each word </a:t>
            </a:r>
            <a:r>
              <a:rPr lang="en-US" sz="1200" i="1" kern="1200" dirty="0">
                <a:solidFill>
                  <a:schemeClr val="tx1"/>
                </a:solidFill>
                <a:effectLst/>
                <a:latin typeface="+mn-lt"/>
                <a:ea typeface="+mn-ea"/>
                <a:cs typeface="+mn-cs"/>
              </a:rPr>
              <a:t>w </a:t>
            </a:r>
            <a:r>
              <a:rPr lang="en-US" sz="1200" kern="1200" dirty="0" err="1">
                <a:solidFill>
                  <a:schemeClr val="tx1"/>
                </a:solidFill>
                <a:effectLst/>
                <a:latin typeface="+mn-lt"/>
                <a:ea typeface="+mn-ea"/>
                <a:cs typeface="+mn-cs"/>
              </a:rPr>
              <a:t>oc</a:t>
            </a:r>
            <a:r>
              <a:rPr lang="en-US" sz="1200" kern="1200" dirty="0">
                <a:solidFill>
                  <a:schemeClr val="tx1"/>
                </a:solidFill>
                <a:effectLst/>
                <a:latin typeface="+mn-lt"/>
                <a:ea typeface="+mn-ea"/>
                <a:cs typeface="+mn-cs"/>
              </a:rPr>
              <a:t>- curs near, say,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we’ll instead train a classifier on a binary prediction task: “Is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likely to show up near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We don’t actually care about this prediction task; instead we’ll take the learned classifier </a:t>
            </a:r>
            <a:r>
              <a:rPr lang="en-US" sz="1200" i="1" kern="1200" dirty="0">
                <a:solidFill>
                  <a:schemeClr val="tx1"/>
                </a:solidFill>
                <a:effectLst/>
                <a:latin typeface="+mn-lt"/>
                <a:ea typeface="+mn-ea"/>
                <a:cs typeface="+mn-cs"/>
              </a:rPr>
              <a:t>weights </a:t>
            </a:r>
            <a:r>
              <a:rPr lang="en-US" sz="1200" kern="1200" dirty="0">
                <a:solidFill>
                  <a:schemeClr val="tx1"/>
                </a:solidFill>
                <a:effectLst/>
                <a:latin typeface="+mn-lt"/>
                <a:ea typeface="+mn-ea"/>
                <a:cs typeface="+mn-cs"/>
              </a:rPr>
              <a:t>as the word embeddings. The revolutionary intuition here is that we can just use running text as implicitly supervised training data for such a classifier; a word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that occurs near the target word </a:t>
            </a:r>
            <a:r>
              <a:rPr lang="en-US" sz="1200" i="1" kern="1200" dirty="0">
                <a:solidFill>
                  <a:schemeClr val="tx1"/>
                </a:solidFill>
                <a:effectLst/>
                <a:latin typeface="+mn-lt"/>
                <a:ea typeface="+mn-ea"/>
                <a:cs typeface="+mn-cs"/>
              </a:rPr>
              <a:t>apricot </a:t>
            </a:r>
            <a:r>
              <a:rPr lang="en-US" sz="1200" kern="1200" dirty="0">
                <a:solidFill>
                  <a:schemeClr val="tx1"/>
                </a:solidFill>
                <a:effectLst/>
                <a:latin typeface="+mn-lt"/>
                <a:ea typeface="+mn-ea"/>
                <a:cs typeface="+mn-cs"/>
              </a:rPr>
              <a:t>acts as gold ‘correct answer’ to the question “Is word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likely to show up near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This method, often called </a:t>
            </a:r>
            <a:r>
              <a:rPr lang="en-US" sz="1200" b="0" kern="1200" dirty="0">
                <a:solidFill>
                  <a:schemeClr val="tx1"/>
                </a:solidFill>
                <a:effectLst/>
                <a:latin typeface="+mn-lt"/>
                <a:ea typeface="+mn-ea"/>
                <a:cs typeface="+mn-cs"/>
              </a:rPr>
              <a:t>self-supervision</a:t>
            </a:r>
            <a:r>
              <a:rPr lang="en-US" sz="1200" kern="1200" dirty="0">
                <a:solidFill>
                  <a:schemeClr val="tx1"/>
                </a:solidFill>
                <a:effectLst/>
                <a:latin typeface="+mn-lt"/>
                <a:ea typeface="+mn-ea"/>
                <a:cs typeface="+mn-cs"/>
              </a:rPr>
              <a:t>, avoids the need for any sort of hand-labeled supervision signal. This idea was first proposed in the task of neural language modeling, when </a:t>
            </a:r>
            <a:r>
              <a:rPr lang="en-US" sz="1200" kern="1200" dirty="0" err="1">
                <a:solidFill>
                  <a:schemeClr val="tx1"/>
                </a:solidFill>
                <a:effectLst/>
                <a:latin typeface="+mn-lt"/>
                <a:ea typeface="+mn-ea"/>
                <a:cs typeface="+mn-cs"/>
              </a:rPr>
              <a:t>Bengio</a:t>
            </a:r>
            <a:r>
              <a:rPr lang="en-US" sz="1200" kern="1200" dirty="0">
                <a:solidFill>
                  <a:schemeClr val="tx1"/>
                </a:solidFill>
                <a:effectLst/>
                <a:latin typeface="+mn-lt"/>
                <a:ea typeface="+mn-ea"/>
                <a:cs typeface="+mn-cs"/>
              </a:rPr>
              <a:t> et al. (2003) and </a:t>
            </a:r>
            <a:r>
              <a:rPr lang="en-US" sz="1200" kern="1200" dirty="0" err="1">
                <a:solidFill>
                  <a:schemeClr val="tx1"/>
                </a:solidFill>
                <a:effectLst/>
                <a:latin typeface="+mn-lt"/>
                <a:ea typeface="+mn-ea"/>
                <a:cs typeface="+mn-cs"/>
              </a:rPr>
              <a:t>Collobert</a:t>
            </a:r>
            <a:r>
              <a:rPr lang="en-US" sz="1200" kern="1200" dirty="0">
                <a:solidFill>
                  <a:schemeClr val="tx1"/>
                </a:solidFill>
                <a:effectLst/>
                <a:latin typeface="+mn-lt"/>
                <a:ea typeface="+mn-ea"/>
                <a:cs typeface="+mn-cs"/>
              </a:rPr>
              <a:t> et al. (2011) showed that a neural language model (a neural network that learned to predict the next word from prior words) could just use the next word in running text as its supervision signal, and could be used to learn an embedding representation for each word as part of doing this prediction task. word2vec is a much simpler model than the neural network language model, in two ways. First, word2vec simplifies the task (making it binary classification instead of word pre- diction). Second, word2vec simplifies the architecture (training a logistic regression classifier instead of a multi-layer neural network with hidden layers that demand more sophisticated training algorithms)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73</a:t>
            </a:fld>
            <a:endParaRPr lang="en-US"/>
          </a:p>
        </p:txBody>
      </p:sp>
    </p:spTree>
    <p:extLst>
      <p:ext uri="{BB962C8B-B14F-4D97-AF65-F5344CB8AC3E}">
        <p14:creationId xmlns:p14="http://schemas.microsoft.com/office/powerpoint/2010/main" val="3585504042"/>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intuition of skip-gram is: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74</a:t>
            </a:fld>
            <a:endParaRPr lang="en-US"/>
          </a:p>
        </p:txBody>
      </p:sp>
    </p:spTree>
    <p:extLst>
      <p:ext uri="{BB962C8B-B14F-4D97-AF65-F5344CB8AC3E}">
        <p14:creationId xmlns:p14="http://schemas.microsoft.com/office/powerpoint/2010/main" val="898265325"/>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Let’s start by thinking about the classification task, and then turn to how to train. Imagine a sentence like the following, with a target word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and assume we’re using a window of ±2 context words: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75</a:t>
            </a:fld>
            <a:endParaRPr lang="en-US"/>
          </a:p>
        </p:txBody>
      </p:sp>
    </p:spTree>
    <p:extLst>
      <p:ext uri="{BB962C8B-B14F-4D97-AF65-F5344CB8AC3E}">
        <p14:creationId xmlns:p14="http://schemas.microsoft.com/office/powerpoint/2010/main" val="3716570242"/>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Our goal is to train a classifier such that, given a tuple (</a:t>
            </a:r>
            <a:r>
              <a:rPr lang="en-US" sz="1200" i="1" kern="1200" dirty="0" err="1">
                <a:solidFill>
                  <a:schemeClr val="tx1"/>
                </a:solidFill>
                <a:effectLst/>
                <a:latin typeface="+mn-lt"/>
                <a:ea typeface="+mn-ea"/>
                <a:cs typeface="+mn-cs"/>
              </a:rPr>
              <a:t>w</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c</a:t>
            </a:r>
            <a:r>
              <a:rPr lang="en-US" sz="1200" kern="1200" dirty="0">
                <a:solidFill>
                  <a:schemeClr val="tx1"/>
                </a:solidFill>
                <a:effectLst/>
                <a:latin typeface="+mn-lt"/>
                <a:ea typeface="+mn-ea"/>
                <a:cs typeface="+mn-cs"/>
              </a:rPr>
              <a:t>) of a target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paired with a candidate context word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(for example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jam</a:t>
            </a:r>
            <a:r>
              <a:rPr lang="en-US" sz="1200" kern="1200" dirty="0">
                <a:solidFill>
                  <a:schemeClr val="tx1"/>
                </a:solidFill>
                <a:effectLst/>
                <a:latin typeface="+mn-lt"/>
                <a:ea typeface="+mn-ea"/>
                <a:cs typeface="+mn-cs"/>
              </a:rPr>
              <a:t>), or perhaps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aardvark</a:t>
            </a:r>
            <a:r>
              <a:rPr lang="en-US" sz="1200" kern="1200" dirty="0">
                <a:solidFill>
                  <a:schemeClr val="tx1"/>
                </a:solidFill>
                <a:effectLst/>
                <a:latin typeface="+mn-lt"/>
                <a:ea typeface="+mn-ea"/>
                <a:cs typeface="+mn-cs"/>
              </a:rPr>
              <a:t>)) it will return the probability that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is a real context word (true for </a:t>
            </a:r>
            <a:r>
              <a:rPr lang="en-US" sz="1200" i="1" kern="1200" dirty="0">
                <a:solidFill>
                  <a:schemeClr val="tx1"/>
                </a:solidFill>
                <a:effectLst/>
                <a:latin typeface="+mn-lt"/>
                <a:ea typeface="+mn-ea"/>
                <a:cs typeface="+mn-cs"/>
              </a:rPr>
              <a:t>jam</a:t>
            </a:r>
            <a:r>
              <a:rPr lang="en-US" sz="1200" kern="1200" dirty="0">
                <a:solidFill>
                  <a:schemeClr val="tx1"/>
                </a:solidFill>
                <a:effectLst/>
                <a:latin typeface="+mn-lt"/>
                <a:ea typeface="+mn-ea"/>
                <a:cs typeface="+mn-cs"/>
              </a:rPr>
              <a:t>, false for </a:t>
            </a:r>
            <a:r>
              <a:rPr lang="en-US" sz="1200" i="1" kern="1200" dirty="0">
                <a:solidFill>
                  <a:schemeClr val="tx1"/>
                </a:solidFill>
                <a:effectLst/>
                <a:latin typeface="+mn-lt"/>
                <a:ea typeface="+mn-ea"/>
                <a:cs typeface="+mn-cs"/>
              </a:rPr>
              <a:t>aardvark</a:t>
            </a:r>
            <a:r>
              <a:rPr lang="en-US" sz="1200" kern="1200" dirty="0">
                <a:solidFill>
                  <a:schemeClr val="tx1"/>
                </a:solidFill>
                <a:effectLst/>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probability that word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is not a real context word for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is just 1 minus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76</a:t>
            </a:fld>
            <a:endParaRPr lang="en-US"/>
          </a:p>
        </p:txBody>
      </p:sp>
    </p:spTree>
    <p:extLst>
      <p:ext uri="{BB962C8B-B14F-4D97-AF65-F5344CB8AC3E}">
        <p14:creationId xmlns:p14="http://schemas.microsoft.com/office/powerpoint/2010/main" val="1781203161"/>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summary, skip-gram trains a probabilistic classifier that, given a test target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and its context window of </a:t>
            </a:r>
            <a:r>
              <a:rPr lang="en-US" sz="1200" i="1" kern="1200" dirty="0">
                <a:solidFill>
                  <a:schemeClr val="tx1"/>
                </a:solidFill>
                <a:effectLst/>
                <a:latin typeface="+mn-lt"/>
                <a:ea typeface="+mn-ea"/>
                <a:cs typeface="+mn-cs"/>
              </a:rPr>
              <a:t>L </a:t>
            </a:r>
            <a:r>
              <a:rPr lang="en-US" sz="1200" kern="1200" dirty="0">
                <a:solidFill>
                  <a:schemeClr val="tx1"/>
                </a:solidFill>
                <a:effectLst/>
                <a:latin typeface="+mn-lt"/>
                <a:ea typeface="+mn-ea"/>
                <a:cs typeface="+mn-cs"/>
              </a:rPr>
              <a:t>words </a:t>
            </a:r>
            <a:r>
              <a:rPr lang="en-US" sz="1200" i="1" kern="1200" dirty="0">
                <a:solidFill>
                  <a:schemeClr val="tx1"/>
                </a:solidFill>
                <a:effectLst/>
                <a:latin typeface="+mn-lt"/>
                <a:ea typeface="+mn-ea"/>
                <a:cs typeface="+mn-cs"/>
              </a:rPr>
              <a:t>c</a:t>
            </a:r>
            <a:r>
              <a:rPr lang="en-US" sz="1200" kern="1200" dirty="0">
                <a:solidFill>
                  <a:schemeClr val="tx1"/>
                </a:solidFill>
                <a:effectLst/>
                <a:latin typeface="+mn-lt"/>
                <a:ea typeface="+mn-ea"/>
                <a:cs typeface="+mn-cs"/>
              </a:rPr>
              <a:t>1:</a:t>
            </a:r>
            <a:r>
              <a:rPr lang="en-US" sz="1200" i="1" kern="1200" dirty="0">
                <a:solidFill>
                  <a:schemeClr val="tx1"/>
                </a:solidFill>
                <a:effectLst/>
                <a:latin typeface="+mn-lt"/>
                <a:ea typeface="+mn-ea"/>
                <a:cs typeface="+mn-cs"/>
              </a:rPr>
              <a:t>L</a:t>
            </a:r>
            <a:r>
              <a:rPr lang="en-US" sz="1200" kern="1200" dirty="0">
                <a:solidFill>
                  <a:schemeClr val="tx1"/>
                </a:solidFill>
                <a:effectLst/>
                <a:latin typeface="+mn-lt"/>
                <a:ea typeface="+mn-ea"/>
                <a:cs typeface="+mn-cs"/>
              </a:rPr>
              <a:t>, assigns a probability based on how similar this context window is to the target word. The probability is based on applying the logistic (sigmoid) function to the dot product of the embeddings of the target word with each context word. To compute this probability, we just need embeddings for each target word and context word in the vocabulary.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77</a:t>
            </a:fld>
            <a:endParaRPr lang="en-US"/>
          </a:p>
        </p:txBody>
      </p:sp>
    </p:spTree>
    <p:extLst>
      <p:ext uri="{BB962C8B-B14F-4D97-AF65-F5344CB8AC3E}">
        <p14:creationId xmlns:p14="http://schemas.microsoft.com/office/powerpoint/2010/main" val="575487713"/>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Here's the intuition of parameters we’ll need. Skip-gram actually stores two embeddings for each word, one for the word as a target, and one for the word considered as context. Thus the parameters we need to learn are two matrices </a:t>
            </a:r>
            <a:r>
              <a:rPr lang="en-US" sz="1200" i="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C</a:t>
            </a:r>
            <a:r>
              <a:rPr lang="en-US" sz="1200" kern="1200" dirty="0">
                <a:solidFill>
                  <a:schemeClr val="tx1"/>
                </a:solidFill>
                <a:effectLst/>
                <a:latin typeface="+mn-lt"/>
                <a:ea typeface="+mn-ea"/>
                <a:cs typeface="+mn-cs"/>
              </a:rPr>
              <a:t>, each containing an embedding for every one of the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 words in the </a:t>
            </a:r>
            <a:r>
              <a:rPr lang="en-US" sz="1200" kern="1200" dirty="0" err="1">
                <a:solidFill>
                  <a:schemeClr val="tx1"/>
                </a:solidFill>
                <a:effectLst/>
                <a:latin typeface="+mn-lt"/>
                <a:ea typeface="+mn-ea"/>
                <a:cs typeface="+mn-cs"/>
              </a:rPr>
              <a:t>vocbulary</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78</a:t>
            </a:fld>
            <a:endParaRPr lang="en-US"/>
          </a:p>
        </p:txBody>
      </p:sp>
    </p:spTree>
    <p:extLst>
      <p:ext uri="{BB962C8B-B14F-4D97-AF65-F5344CB8AC3E}">
        <p14:creationId xmlns:p14="http://schemas.microsoft.com/office/powerpoint/2010/main" val="2318423529"/>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We've seen how the </a:t>
            </a:r>
            <a:r>
              <a:rPr lang="en-US" baseline="0" dirty="0" err="1"/>
              <a:t>skipgram</a:t>
            </a:r>
            <a:r>
              <a:rPr lang="en-US" baseline="0" dirty="0"/>
              <a:t> classifier functions.  In the next section we'll turn to learning its weights, which is the goal of building the classifier</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79</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045091420"/>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Let's see how word2vec uses </a:t>
            </a:r>
            <a:r>
              <a:rPr lang="en-US" baseline="0" dirty="0" err="1"/>
              <a:t>sigmoids</a:t>
            </a:r>
            <a:r>
              <a:rPr lang="en-US" baseline="0" dirty="0"/>
              <a:t> and gradient descent to learn embeddings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80</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720221007"/>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Skip-gram learns embeddings by starting with random embedding vectors and then iteratively shifting the embedding of each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to be more like the embeddings of words that occur nearby in texts, and less like the embeddings of words that don’t occur nearby. Let’s start by considering a single piece of training data</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example has a target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(apricot), and 4 context words in the </a:t>
            </a:r>
            <a:r>
              <a:rPr lang="en-US" sz="1200" i="1" kern="1200" dirty="0">
                <a:solidFill>
                  <a:schemeClr val="tx1"/>
                </a:solidFill>
                <a:effectLst/>
                <a:latin typeface="+mn-lt"/>
                <a:ea typeface="+mn-ea"/>
                <a:cs typeface="+mn-cs"/>
              </a:rPr>
              <a:t>L </a:t>
            </a:r>
            <a:r>
              <a:rPr lang="en-US" sz="1200" kern="1200" dirty="0">
                <a:solidFill>
                  <a:schemeClr val="tx1"/>
                </a:solidFill>
                <a:effectLst/>
                <a:latin typeface="+mn-lt"/>
                <a:ea typeface="+mn-ea"/>
                <a:cs typeface="+mn-cs"/>
              </a:rPr>
              <a:t>= ±2 window, resulting in 4 positive training instances (on the left below):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81</a:t>
            </a:fld>
            <a:endParaRPr lang="en-US"/>
          </a:p>
        </p:txBody>
      </p:sp>
    </p:spTree>
    <p:extLst>
      <p:ext uri="{BB962C8B-B14F-4D97-AF65-F5344CB8AC3E}">
        <p14:creationId xmlns:p14="http://schemas.microsoft.com/office/powerpoint/2010/main" val="2959513170"/>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training a binary classifier we also need negative examples. In fact skip- gram with negative sampling (SGNS) uses more negative examples than positive examples (with the ratio between them set by a parameter </a:t>
            </a:r>
            <a:r>
              <a:rPr lang="en-US" sz="1200" i="1" kern="1200" dirty="0">
                <a:solidFill>
                  <a:schemeClr val="tx1"/>
                </a:solidFill>
                <a:effectLst/>
                <a:latin typeface="+mn-lt"/>
                <a:ea typeface="+mn-ea"/>
                <a:cs typeface="+mn-cs"/>
              </a:rPr>
              <a:t>k</a:t>
            </a:r>
            <a:r>
              <a:rPr lang="en-US" sz="1200" kern="1200" dirty="0">
                <a:solidFill>
                  <a:schemeClr val="tx1"/>
                </a:solidFill>
                <a:effectLst/>
                <a:latin typeface="+mn-lt"/>
                <a:ea typeface="+mn-ea"/>
                <a:cs typeface="+mn-cs"/>
              </a:rPr>
              <a:t>). So for each of these (</a:t>
            </a:r>
            <a:r>
              <a:rPr lang="en-US" sz="1200" i="1" kern="1200" dirty="0" err="1">
                <a:solidFill>
                  <a:schemeClr val="tx1"/>
                </a:solidFill>
                <a:effectLst/>
                <a:latin typeface="+mn-lt"/>
                <a:ea typeface="+mn-ea"/>
                <a:cs typeface="+mn-cs"/>
              </a:rPr>
              <a:t>w</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cpos</a:t>
            </a:r>
            <a:r>
              <a:rPr lang="en-US" sz="1200" kern="1200" dirty="0">
                <a:solidFill>
                  <a:schemeClr val="tx1"/>
                </a:solidFill>
                <a:effectLst/>
                <a:latin typeface="+mn-lt"/>
                <a:ea typeface="+mn-ea"/>
                <a:cs typeface="+mn-cs"/>
              </a:rPr>
              <a:t>) training instances we’ll create </a:t>
            </a:r>
            <a:r>
              <a:rPr lang="en-US" sz="1200" i="1" kern="1200" dirty="0">
                <a:solidFill>
                  <a:schemeClr val="tx1"/>
                </a:solidFill>
                <a:effectLst/>
                <a:latin typeface="+mn-lt"/>
                <a:ea typeface="+mn-ea"/>
                <a:cs typeface="+mn-cs"/>
              </a:rPr>
              <a:t>k </a:t>
            </a:r>
            <a:r>
              <a:rPr lang="en-US" sz="1200" kern="1200" dirty="0">
                <a:solidFill>
                  <a:schemeClr val="tx1"/>
                </a:solidFill>
                <a:effectLst/>
                <a:latin typeface="+mn-lt"/>
                <a:ea typeface="+mn-ea"/>
                <a:cs typeface="+mn-cs"/>
              </a:rPr>
              <a:t>negative samples, each consisting of the target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plus a ‘noise word’ </a:t>
            </a:r>
            <a:r>
              <a:rPr lang="en-US" sz="1200" i="1" kern="1200" dirty="0" err="1">
                <a:solidFill>
                  <a:schemeClr val="tx1"/>
                </a:solidFill>
                <a:effectLst/>
                <a:latin typeface="+mn-lt"/>
                <a:ea typeface="+mn-ea"/>
                <a:cs typeface="+mn-cs"/>
              </a:rPr>
              <a:t>cneg</a:t>
            </a:r>
            <a:r>
              <a:rPr lang="en-US" sz="1200" kern="1200" dirty="0">
                <a:solidFill>
                  <a:schemeClr val="tx1"/>
                </a:solidFill>
                <a:effectLst/>
                <a:latin typeface="+mn-lt"/>
                <a:ea typeface="+mn-ea"/>
                <a:cs typeface="+mn-cs"/>
              </a:rPr>
              <a:t>. A noise word is a random word from the lexicon, constrained not to be the target word </a:t>
            </a:r>
            <a:r>
              <a:rPr lang="en-US" sz="1200" i="1" kern="1200" dirty="0">
                <a:solidFill>
                  <a:schemeClr val="tx1"/>
                </a:solidFill>
                <a:effectLst/>
                <a:latin typeface="+mn-lt"/>
                <a:ea typeface="+mn-ea"/>
                <a:cs typeface="+mn-cs"/>
              </a:rPr>
              <a:t>w</a:t>
            </a: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82</a:t>
            </a:fld>
            <a:endParaRPr lang="en-US"/>
          </a:p>
        </p:txBody>
      </p:sp>
    </p:spTree>
    <p:extLst>
      <p:ext uri="{BB962C8B-B14F-4D97-AF65-F5344CB8AC3E}">
        <p14:creationId xmlns:p14="http://schemas.microsoft.com/office/powerpoint/2010/main" val="35212807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In practice, the word </a:t>
            </a:r>
            <a:r>
              <a:rPr lang="en-US" sz="1200" i="1" kern="1200" dirty="0">
                <a:solidFill>
                  <a:schemeClr val="tx1"/>
                </a:solidFill>
                <a:effectLst/>
                <a:latin typeface="+mn-lt"/>
                <a:ea typeface="+mn-ea"/>
                <a:cs typeface="+mn-cs"/>
              </a:rPr>
              <a:t>synonym </a:t>
            </a:r>
            <a:r>
              <a:rPr lang="en-US" sz="1200" kern="1200" dirty="0">
                <a:solidFill>
                  <a:schemeClr val="tx1"/>
                </a:solidFill>
                <a:effectLst/>
                <a:latin typeface="+mn-lt"/>
                <a:ea typeface="+mn-ea"/>
                <a:cs typeface="+mn-cs"/>
              </a:rPr>
              <a:t>is therefore used to describe a relationship of approximate or rough synonymy,</a:t>
            </a:r>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9</a:t>
            </a:fld>
            <a:endParaRPr lang="en-US"/>
          </a:p>
        </p:txBody>
      </p:sp>
    </p:spTree>
    <p:extLst>
      <p:ext uri="{BB962C8B-B14F-4D97-AF65-F5344CB8AC3E}">
        <p14:creationId xmlns:p14="http://schemas.microsoft.com/office/powerpoint/2010/main" val="297094702"/>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the setting where </a:t>
            </a:r>
            <a:r>
              <a:rPr lang="en-US" sz="1200" i="1" kern="1200" dirty="0">
                <a:solidFill>
                  <a:schemeClr val="tx1"/>
                </a:solidFill>
                <a:effectLst/>
                <a:latin typeface="+mn-lt"/>
                <a:ea typeface="+mn-ea"/>
                <a:cs typeface="+mn-cs"/>
              </a:rPr>
              <a:t>k </a:t>
            </a:r>
            <a:r>
              <a:rPr lang="en-US" sz="1200" kern="1200" dirty="0">
                <a:solidFill>
                  <a:schemeClr val="tx1"/>
                </a:solidFill>
                <a:effectLst/>
                <a:latin typeface="+mn-lt"/>
                <a:ea typeface="+mn-ea"/>
                <a:cs typeface="+mn-cs"/>
              </a:rPr>
              <a:t>= 2, so we’ll have 2 negative examples in the negative training set − for each positive example </a:t>
            </a:r>
            <a:r>
              <a:rPr lang="en-US" sz="1200" i="1" kern="1200" dirty="0" err="1">
                <a:solidFill>
                  <a:schemeClr val="tx1"/>
                </a:solidFill>
                <a:effectLst/>
                <a:latin typeface="+mn-lt"/>
                <a:ea typeface="+mn-ea"/>
                <a:cs typeface="+mn-cs"/>
              </a:rPr>
              <a:t>w</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cpos</a:t>
            </a:r>
            <a:r>
              <a:rPr lang="en-US" sz="1200" kern="1200" dirty="0">
                <a:solidFill>
                  <a:schemeClr val="tx1"/>
                </a:solidFill>
                <a:effectLst/>
                <a:latin typeface="+mn-lt"/>
                <a:ea typeface="+mn-ea"/>
                <a:cs typeface="+mn-cs"/>
              </a:rPr>
              <a:t>. The noise words are chosen according to their weighted unigram frequency. </a:t>
            </a:r>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83</a:t>
            </a:fld>
            <a:endParaRPr lang="en-US"/>
          </a:p>
        </p:txBody>
      </p:sp>
    </p:spTree>
    <p:extLst>
      <p:ext uri="{BB962C8B-B14F-4D97-AF65-F5344CB8AC3E}">
        <p14:creationId xmlns:p14="http://schemas.microsoft.com/office/powerpoint/2010/main" val="2183818552"/>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Given the set of positive and negative training instances, and an initial set of embeddings, the goal of the learning algorithm is to adjust those embeddings to </a:t>
            </a:r>
            <a:endParaRPr lang="en-US" dirty="0"/>
          </a:p>
          <a:p>
            <a:r>
              <a:rPr lang="en-US" sz="1200" kern="1200" dirty="0">
                <a:solidFill>
                  <a:schemeClr val="tx1"/>
                </a:solidFill>
                <a:effectLst/>
                <a:latin typeface="+mn-lt"/>
                <a:ea typeface="+mn-ea"/>
                <a:cs typeface="+mn-cs"/>
              </a:rPr>
              <a:t>• Maximize the similarity of the target word, context word pairs (</a:t>
            </a:r>
            <a:r>
              <a:rPr lang="en-US" sz="1200" i="1" kern="1200" dirty="0" err="1">
                <a:solidFill>
                  <a:schemeClr val="tx1"/>
                </a:solidFill>
                <a:effectLst/>
                <a:latin typeface="+mn-lt"/>
                <a:ea typeface="+mn-ea"/>
                <a:cs typeface="+mn-cs"/>
              </a:rPr>
              <a:t>w</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cpos</a:t>
            </a:r>
            <a:r>
              <a:rPr lang="en-US" sz="1200" kern="1200" dirty="0">
                <a:solidFill>
                  <a:schemeClr val="tx1"/>
                </a:solidFill>
                <a:effectLst/>
                <a:latin typeface="+mn-lt"/>
                <a:ea typeface="+mn-ea"/>
                <a:cs typeface="+mn-cs"/>
              </a:rPr>
              <a:t>) drawn from the positive examples </a:t>
            </a:r>
            <a:endParaRPr lang="en-US" dirty="0"/>
          </a:p>
          <a:p>
            <a:r>
              <a:rPr lang="en-US" sz="1200" kern="1200" dirty="0">
                <a:solidFill>
                  <a:schemeClr val="tx1"/>
                </a:solidFill>
                <a:effectLst/>
                <a:latin typeface="+mn-lt"/>
                <a:ea typeface="+mn-ea"/>
                <a:cs typeface="+mn-cs"/>
              </a:rPr>
              <a:t>• Minimize the similarity of the (</a:t>
            </a:r>
            <a:r>
              <a:rPr lang="en-US" sz="1200" i="1" kern="1200" dirty="0" err="1">
                <a:solidFill>
                  <a:schemeClr val="tx1"/>
                </a:solidFill>
                <a:effectLst/>
                <a:latin typeface="+mn-lt"/>
                <a:ea typeface="+mn-ea"/>
                <a:cs typeface="+mn-cs"/>
              </a:rPr>
              <a:t>w</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cneg</a:t>
            </a:r>
            <a:r>
              <a:rPr lang="en-US" sz="1200" kern="1200" dirty="0">
                <a:solidFill>
                  <a:schemeClr val="tx1"/>
                </a:solidFill>
                <a:effectLst/>
                <a:latin typeface="+mn-lt"/>
                <a:ea typeface="+mn-ea"/>
                <a:cs typeface="+mn-cs"/>
              </a:rPr>
              <a:t>) pairs from the negative examples.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84</a:t>
            </a:fld>
            <a:endParaRPr lang="en-US"/>
          </a:p>
        </p:txBody>
      </p:sp>
    </p:spTree>
    <p:extLst>
      <p:ext uri="{BB962C8B-B14F-4D97-AF65-F5344CB8AC3E}">
        <p14:creationId xmlns:p14="http://schemas.microsoft.com/office/powerpoint/2010/main" val="1913743471"/>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We minimize this loss function using stochastic gradient descent.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85</a:t>
            </a:fld>
            <a:endParaRPr lang="en-US"/>
          </a:p>
        </p:txBody>
      </p:sp>
    </p:spTree>
    <p:extLst>
      <p:ext uri="{BB962C8B-B14F-4D97-AF65-F5344CB8AC3E}">
        <p14:creationId xmlns:p14="http://schemas.microsoft.com/office/powerpoint/2010/main" val="1767611773"/>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Let's look at the intuition of one step of gradient descent. The skip-gram model tries to shift embeddings so the target embeddings (here for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are closer to (have a higher dot product with) context embeddings for nearby words (here </a:t>
            </a:r>
            <a:r>
              <a:rPr lang="en-US" sz="1200" i="1" kern="1200" dirty="0">
                <a:solidFill>
                  <a:schemeClr val="tx1"/>
                </a:solidFill>
                <a:effectLst/>
                <a:latin typeface="+mn-lt"/>
                <a:ea typeface="+mn-ea"/>
                <a:cs typeface="+mn-cs"/>
              </a:rPr>
              <a:t>jam</a:t>
            </a:r>
            <a:r>
              <a:rPr lang="en-US" sz="1200" kern="1200" dirty="0">
                <a:solidFill>
                  <a:schemeClr val="tx1"/>
                </a:solidFill>
                <a:effectLst/>
                <a:latin typeface="+mn-lt"/>
                <a:ea typeface="+mn-ea"/>
                <a:cs typeface="+mn-cs"/>
              </a:rPr>
              <a:t>) and further from (lower dot product with) context embeddings for noise words that don’t occur nearby (here </a:t>
            </a:r>
            <a:r>
              <a:rPr lang="en-US" sz="1200" i="1" kern="1200" dirty="0">
                <a:solidFill>
                  <a:schemeClr val="tx1"/>
                </a:solidFill>
                <a:effectLst/>
                <a:latin typeface="+mn-lt"/>
                <a:ea typeface="+mn-ea"/>
                <a:cs typeface="+mn-cs"/>
              </a:rPr>
              <a:t>Tolstoy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matrix</a:t>
            </a: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86</a:t>
            </a:fld>
            <a:endParaRPr lang="en-US"/>
          </a:p>
        </p:txBody>
      </p:sp>
    </p:spTree>
    <p:extLst>
      <p:ext uri="{BB962C8B-B14F-4D97-AF65-F5344CB8AC3E}">
        <p14:creationId xmlns:p14="http://schemas.microsoft.com/office/powerpoint/2010/main" val="3373912514"/>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As we've just seen, the skip-gram model learns </a:t>
            </a:r>
            <a:r>
              <a:rPr lang="en-US" sz="1200" b="0" kern="1200" dirty="0">
                <a:solidFill>
                  <a:schemeClr val="tx1"/>
                </a:solidFill>
                <a:effectLst/>
                <a:latin typeface="+mn-lt"/>
                <a:ea typeface="+mn-ea"/>
                <a:cs typeface="+mn-cs"/>
              </a:rPr>
              <a:t>two </a:t>
            </a:r>
            <a:r>
              <a:rPr lang="en-US" sz="1200" kern="1200" dirty="0">
                <a:solidFill>
                  <a:schemeClr val="tx1"/>
                </a:solidFill>
                <a:effectLst/>
                <a:latin typeface="+mn-lt"/>
                <a:ea typeface="+mn-ea"/>
                <a:cs typeface="+mn-cs"/>
              </a:rPr>
              <a:t>separate embeddings for each word </a:t>
            </a:r>
            <a:r>
              <a:rPr lang="en-US" sz="1200" i="1" kern="1200" dirty="0" err="1">
                <a:solidFill>
                  <a:schemeClr val="tx1"/>
                </a:solidFill>
                <a:effectLst/>
                <a:latin typeface="+mn-lt"/>
                <a:ea typeface="+mn-ea"/>
                <a:cs typeface="+mn-cs"/>
              </a:rPr>
              <a:t>i</a:t>
            </a:r>
            <a:r>
              <a:rPr lang="en-US" sz="1200" kern="1200" dirty="0">
                <a:solidFill>
                  <a:schemeClr val="tx1"/>
                </a:solidFill>
                <a:effectLst/>
                <a:latin typeface="+mn-lt"/>
                <a:ea typeface="+mn-ea"/>
                <a:cs typeface="+mn-cs"/>
              </a:rPr>
              <a:t>: the </a:t>
            </a:r>
            <a:r>
              <a:rPr lang="en-US" sz="1200" b="0" kern="1200" dirty="0">
                <a:solidFill>
                  <a:schemeClr val="tx1"/>
                </a:solidFill>
                <a:effectLst/>
                <a:latin typeface="+mn-lt"/>
                <a:ea typeface="+mn-ea"/>
                <a:cs typeface="+mn-cs"/>
              </a:rPr>
              <a:t>target embedding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and the </a:t>
            </a:r>
            <a:r>
              <a:rPr lang="en-US" sz="1200" b="0" kern="1200" dirty="0">
                <a:solidFill>
                  <a:schemeClr val="tx1"/>
                </a:solidFill>
                <a:effectLst/>
                <a:latin typeface="+mn-lt"/>
                <a:ea typeface="+mn-ea"/>
                <a:cs typeface="+mn-cs"/>
              </a:rPr>
              <a:t>context embedding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 stored in two matrices, the</a:t>
            </a:r>
            <a:r>
              <a:rPr lang="en-US" sz="1200" b="0" kern="1200" dirty="0">
                <a:solidFill>
                  <a:schemeClr val="tx1"/>
                </a:solidFill>
                <a:effectLst/>
                <a:latin typeface="+mn-lt"/>
                <a:ea typeface="+mn-ea"/>
                <a:cs typeface="+mn-cs"/>
              </a:rPr>
              <a:t> target matrix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and the </a:t>
            </a:r>
            <a:r>
              <a:rPr lang="en-US" sz="1200" b="0" kern="1200" dirty="0">
                <a:solidFill>
                  <a:schemeClr val="tx1"/>
                </a:solidFill>
                <a:effectLst/>
                <a:latin typeface="+mn-lt"/>
                <a:ea typeface="+mn-ea"/>
                <a:cs typeface="+mn-cs"/>
              </a:rPr>
              <a:t>context matrix </a:t>
            </a:r>
            <a:r>
              <a:rPr lang="en-US" sz="1200" i="1" kern="1200" dirty="0">
                <a:solidFill>
                  <a:schemeClr val="tx1"/>
                </a:solidFill>
                <a:effectLst/>
                <a:latin typeface="+mn-lt"/>
                <a:ea typeface="+mn-ea"/>
                <a:cs typeface="+mn-cs"/>
              </a:rPr>
              <a:t>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Ibut</a:t>
            </a:r>
            <a:r>
              <a:rPr lang="en-US" sz="1200" kern="1200" dirty="0">
                <a:solidFill>
                  <a:schemeClr val="tx1"/>
                </a:solidFill>
                <a:effectLst/>
                <a:latin typeface="+mn-lt"/>
                <a:ea typeface="+mn-ea"/>
                <a:cs typeface="+mn-cs"/>
              </a:rPr>
              <a:t> if we just need one vector to represent a word, what should we use?  t’s common to just add them together,  representing word </a:t>
            </a:r>
            <a:r>
              <a:rPr lang="en-US" sz="1200" i="1" kern="1200" dirty="0" err="1">
                <a:solidFill>
                  <a:schemeClr val="tx1"/>
                </a:solidFill>
                <a:effectLst/>
                <a:latin typeface="+mn-lt"/>
                <a:ea typeface="+mn-ea"/>
                <a:cs typeface="+mn-cs"/>
              </a:rPr>
              <a:t>i</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with the vector </a:t>
            </a:r>
            <a:r>
              <a:rPr lang="en-US" sz="1200" i="1" kern="1200" dirty="0" err="1">
                <a:solidFill>
                  <a:schemeClr val="tx1"/>
                </a:solidFill>
                <a:effectLst/>
                <a:latin typeface="+mn-lt"/>
                <a:ea typeface="+mn-ea"/>
                <a:cs typeface="+mn-cs"/>
              </a:rPr>
              <a:t>wi</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ci </a:t>
            </a: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87</a:t>
            </a:fld>
            <a:endParaRPr lang="en-US"/>
          </a:p>
        </p:txBody>
      </p:sp>
    </p:spTree>
    <p:extLst>
      <p:ext uri="{BB962C8B-B14F-4D97-AF65-F5344CB8AC3E}">
        <p14:creationId xmlns:p14="http://schemas.microsoft.com/office/powerpoint/2010/main" val="279633432"/>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We've seen how to learn word2vec embeddings, one of the most popular static embedding method</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89</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099804963"/>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Let's talk about various properties and parameters of embeddings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90</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762165207"/>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One parameter of vector semantic models that is relevant to both sparse </a:t>
            </a:r>
            <a:r>
              <a:rPr lang="en-US" sz="1200" kern="1200" dirty="0" err="1">
                <a:solidFill>
                  <a:schemeClr val="tx1"/>
                </a:solidFill>
                <a:effectLst/>
                <a:latin typeface="+mn-lt"/>
                <a:ea typeface="+mn-ea"/>
                <a:cs typeface="+mn-cs"/>
              </a:rPr>
              <a:t>tf-idf</a:t>
            </a:r>
            <a:r>
              <a:rPr lang="en-US" sz="1200" kern="1200" dirty="0">
                <a:solidFill>
                  <a:schemeClr val="tx1"/>
                </a:solidFill>
                <a:effectLst/>
                <a:latin typeface="+mn-lt"/>
                <a:ea typeface="+mn-ea"/>
                <a:cs typeface="+mn-cs"/>
              </a:rPr>
              <a:t> vectors and dense word2vec vectors is the size of the context window used to collect counts. This is generally between 1 and 10 words on each side of the target word (for a total context of 2-20 words).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choice depends on the goals of the representation. Shorter context windows tend to lead to representations that are a bit more syntactic, since the information is coming from immediately nearby words. When the vectors are computed from short context windows, the most similar words to a target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tend to be semantically similar words with the same parts of speech. When vectors are computed from long context windows, the highest cosine words to a target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tend to be words that are topically related but not similar. For example Levy and Goldberg (2014a) showed that using skip-gram with a window of ±2, the most similar words to the word </a:t>
            </a:r>
            <a:r>
              <a:rPr lang="en-US" sz="1200" i="1" kern="1200" dirty="0">
                <a:solidFill>
                  <a:schemeClr val="tx1"/>
                </a:solidFill>
                <a:effectLst/>
                <a:latin typeface="+mn-lt"/>
                <a:ea typeface="+mn-ea"/>
                <a:cs typeface="+mn-cs"/>
              </a:rPr>
              <a:t>Hogwarts </a:t>
            </a:r>
            <a:r>
              <a:rPr lang="en-US" sz="1200" kern="1200" dirty="0">
                <a:solidFill>
                  <a:schemeClr val="tx1"/>
                </a:solidFill>
                <a:effectLst/>
                <a:latin typeface="+mn-lt"/>
                <a:ea typeface="+mn-ea"/>
                <a:cs typeface="+mn-cs"/>
              </a:rPr>
              <a:t>(from the </a:t>
            </a:r>
            <a:r>
              <a:rPr lang="en-US" sz="1200" i="1" kern="1200" dirty="0">
                <a:solidFill>
                  <a:schemeClr val="tx1"/>
                </a:solidFill>
                <a:effectLst/>
                <a:latin typeface="+mn-lt"/>
                <a:ea typeface="+mn-ea"/>
                <a:cs typeface="+mn-cs"/>
              </a:rPr>
              <a:t>Harry Potter </a:t>
            </a:r>
            <a:r>
              <a:rPr lang="en-US" sz="1200" kern="1200" dirty="0">
                <a:solidFill>
                  <a:schemeClr val="tx1"/>
                </a:solidFill>
                <a:effectLst/>
                <a:latin typeface="+mn-lt"/>
                <a:ea typeface="+mn-ea"/>
                <a:cs typeface="+mn-cs"/>
              </a:rPr>
              <a:t>series) were names of other fictional schools: </a:t>
            </a:r>
            <a:r>
              <a:rPr lang="en-US" sz="1200" i="1" kern="1200" dirty="0">
                <a:solidFill>
                  <a:schemeClr val="tx1"/>
                </a:solidFill>
                <a:effectLst/>
                <a:latin typeface="+mn-lt"/>
                <a:ea typeface="+mn-ea"/>
                <a:cs typeface="+mn-cs"/>
              </a:rPr>
              <a:t>Sunnydale </a:t>
            </a:r>
            <a:r>
              <a:rPr lang="en-US" sz="1200" kern="1200" dirty="0">
                <a:solidFill>
                  <a:schemeClr val="tx1"/>
                </a:solidFill>
                <a:effectLst/>
                <a:latin typeface="+mn-lt"/>
                <a:ea typeface="+mn-ea"/>
                <a:cs typeface="+mn-cs"/>
              </a:rPr>
              <a:t>(from </a:t>
            </a:r>
            <a:r>
              <a:rPr lang="en-US" sz="1200" i="1" kern="1200" dirty="0">
                <a:solidFill>
                  <a:schemeClr val="tx1"/>
                </a:solidFill>
                <a:effectLst/>
                <a:latin typeface="+mn-lt"/>
                <a:ea typeface="+mn-ea"/>
                <a:cs typeface="+mn-cs"/>
              </a:rPr>
              <a:t>Buffy the Vampire Slayer</a:t>
            </a:r>
            <a:r>
              <a:rPr lang="en-US" sz="1200" kern="1200" dirty="0">
                <a:solidFill>
                  <a:schemeClr val="tx1"/>
                </a:solidFill>
                <a:effectLst/>
                <a:latin typeface="+mn-lt"/>
                <a:ea typeface="+mn-ea"/>
                <a:cs typeface="+mn-cs"/>
              </a:rPr>
              <a:t>) or </a:t>
            </a:r>
            <a:r>
              <a:rPr lang="en-US" sz="1200" i="1" kern="1200" dirty="0" err="1">
                <a:solidFill>
                  <a:schemeClr val="tx1"/>
                </a:solidFill>
                <a:effectLst/>
                <a:latin typeface="+mn-lt"/>
                <a:ea typeface="+mn-ea"/>
                <a:cs typeface="+mn-cs"/>
              </a:rPr>
              <a:t>Evernight</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(from a vampire series). With a window of ±5, the most similar words to </a:t>
            </a:r>
            <a:r>
              <a:rPr lang="en-US" sz="1200" i="1" kern="1200" dirty="0">
                <a:solidFill>
                  <a:schemeClr val="tx1"/>
                </a:solidFill>
                <a:effectLst/>
                <a:latin typeface="+mn-lt"/>
                <a:ea typeface="+mn-ea"/>
                <a:cs typeface="+mn-cs"/>
              </a:rPr>
              <a:t>Hogwarts </a:t>
            </a:r>
            <a:r>
              <a:rPr lang="en-US" sz="1200" kern="1200" dirty="0">
                <a:solidFill>
                  <a:schemeClr val="tx1"/>
                </a:solidFill>
                <a:effectLst/>
                <a:latin typeface="+mn-lt"/>
                <a:ea typeface="+mn-ea"/>
                <a:cs typeface="+mn-cs"/>
              </a:rPr>
              <a:t>were other words topically related to the </a:t>
            </a:r>
            <a:r>
              <a:rPr lang="en-US" sz="1200" i="1" kern="1200" dirty="0">
                <a:solidFill>
                  <a:schemeClr val="tx1"/>
                </a:solidFill>
                <a:effectLst/>
                <a:latin typeface="+mn-lt"/>
                <a:ea typeface="+mn-ea"/>
                <a:cs typeface="+mn-cs"/>
              </a:rPr>
              <a:t>Harry Potter </a:t>
            </a:r>
            <a:r>
              <a:rPr lang="en-US" sz="1200" kern="1200" dirty="0">
                <a:solidFill>
                  <a:schemeClr val="tx1"/>
                </a:solidFill>
                <a:effectLst/>
                <a:latin typeface="+mn-lt"/>
                <a:ea typeface="+mn-ea"/>
                <a:cs typeface="+mn-cs"/>
              </a:rPr>
              <a:t>series: </a:t>
            </a:r>
            <a:r>
              <a:rPr lang="en-US" sz="1200" i="1" kern="1200" dirty="0">
                <a:solidFill>
                  <a:schemeClr val="tx1"/>
                </a:solidFill>
                <a:effectLst/>
                <a:latin typeface="+mn-lt"/>
                <a:ea typeface="+mn-ea"/>
                <a:cs typeface="+mn-cs"/>
              </a:rPr>
              <a:t>Dumbledore</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Malfoy</a:t>
            </a:r>
            <a:r>
              <a:rPr lang="en-US" sz="1200" kern="1200" dirty="0">
                <a:solidFill>
                  <a:schemeClr val="tx1"/>
                </a:solidFill>
                <a:effectLst/>
                <a:latin typeface="+mn-lt"/>
                <a:ea typeface="+mn-ea"/>
                <a:cs typeface="+mn-cs"/>
              </a:rPr>
              <a:t>, and </a:t>
            </a:r>
            <a:r>
              <a:rPr lang="en-US" sz="1200" i="1" kern="1200" dirty="0">
                <a:solidFill>
                  <a:schemeClr val="tx1"/>
                </a:solidFill>
                <a:effectLst/>
                <a:latin typeface="+mn-lt"/>
                <a:ea typeface="+mn-ea"/>
                <a:cs typeface="+mn-cs"/>
              </a:rPr>
              <a:t>half-blood</a:t>
            </a:r>
            <a:r>
              <a:rPr lang="en-US" sz="1200" kern="1200" dirty="0">
                <a:solidFill>
                  <a:schemeClr val="tx1"/>
                </a:solidFill>
                <a:effectLst/>
                <a:latin typeface="+mn-lt"/>
                <a:ea typeface="+mn-ea"/>
                <a:cs typeface="+mn-cs"/>
              </a:rPr>
              <a:t>. </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91</a:t>
            </a:fld>
            <a:endParaRPr lang="en-US"/>
          </a:p>
        </p:txBody>
      </p:sp>
    </p:spTree>
    <p:extLst>
      <p:ext uri="{BB962C8B-B14F-4D97-AF65-F5344CB8AC3E}">
        <p14:creationId xmlns:p14="http://schemas.microsoft.com/office/powerpoint/2010/main" val="3771348658"/>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Another semantic property of embeddings is their ability to capture relational meanings. In an important early vector space model of cognition, </a:t>
            </a:r>
            <a:r>
              <a:rPr lang="en-US" sz="1200" kern="1200" dirty="0" err="1">
                <a:solidFill>
                  <a:schemeClr val="tx1"/>
                </a:solidFill>
                <a:effectLst/>
                <a:latin typeface="+mn-lt"/>
                <a:ea typeface="+mn-ea"/>
                <a:cs typeface="+mn-cs"/>
              </a:rPr>
              <a:t>Rumelhart</a:t>
            </a:r>
            <a:r>
              <a:rPr lang="en-US" sz="1200" kern="1200" dirty="0">
                <a:solidFill>
                  <a:schemeClr val="tx1"/>
                </a:solidFill>
                <a:effectLst/>
                <a:latin typeface="+mn-lt"/>
                <a:ea typeface="+mn-ea"/>
                <a:cs typeface="+mn-cs"/>
              </a:rPr>
              <a:t> and Abrahamson (1973) proposed the </a:t>
            </a:r>
            <a:r>
              <a:rPr lang="en-US" sz="1200" b="0" kern="1200" dirty="0">
                <a:solidFill>
                  <a:schemeClr val="tx1"/>
                </a:solidFill>
                <a:effectLst/>
                <a:latin typeface="+mn-lt"/>
                <a:ea typeface="+mn-ea"/>
                <a:cs typeface="+mn-cs"/>
              </a:rPr>
              <a:t>parallelogram model </a:t>
            </a:r>
            <a:r>
              <a:rPr lang="en-US" sz="1200" kern="1200" dirty="0">
                <a:solidFill>
                  <a:schemeClr val="tx1"/>
                </a:solidFill>
                <a:effectLst/>
                <a:latin typeface="+mn-lt"/>
                <a:ea typeface="+mn-ea"/>
                <a:cs typeface="+mn-cs"/>
              </a:rPr>
              <a:t>for solving simple analogy problems of the form </a:t>
            </a:r>
            <a:r>
              <a:rPr lang="en-US" sz="1200" i="1" kern="1200" dirty="0">
                <a:solidFill>
                  <a:schemeClr val="tx1"/>
                </a:solidFill>
                <a:effectLst/>
                <a:latin typeface="+mn-lt"/>
                <a:ea typeface="+mn-ea"/>
                <a:cs typeface="+mn-cs"/>
              </a:rPr>
              <a:t>a is to b as a* is to what?</a:t>
            </a:r>
            <a:r>
              <a:rPr lang="en-US" sz="1200" kern="1200" dirty="0">
                <a:solidFill>
                  <a:schemeClr val="tx1"/>
                </a:solidFill>
                <a:effectLst/>
                <a:latin typeface="+mn-lt"/>
                <a:ea typeface="+mn-ea"/>
                <a:cs typeface="+mn-cs"/>
              </a:rPr>
              <a:t>. In such problems, a system given a problem like </a:t>
            </a:r>
            <a:r>
              <a:rPr lang="en-US" sz="1200" i="1" kern="1200" dirty="0" err="1">
                <a:solidFill>
                  <a:schemeClr val="tx1"/>
                </a:solidFill>
                <a:effectLst/>
                <a:latin typeface="+mn-lt"/>
                <a:ea typeface="+mn-ea"/>
                <a:cs typeface="+mn-cs"/>
              </a:rPr>
              <a:t>apple:tree</a:t>
            </a:r>
            <a:r>
              <a:rPr lang="en-US" sz="1200" i="1" kern="1200" dirty="0">
                <a:solidFill>
                  <a:schemeClr val="tx1"/>
                </a:solidFill>
                <a:effectLst/>
                <a:latin typeface="+mn-lt"/>
                <a:ea typeface="+mn-ea"/>
                <a:cs typeface="+mn-cs"/>
              </a:rPr>
              <a:t>::grape:?</a:t>
            </a:r>
            <a:r>
              <a:rPr lang="en-US" sz="1200" kern="1200" dirty="0">
                <a:solidFill>
                  <a:schemeClr val="tx1"/>
                </a:solidFill>
                <a:effectLst/>
                <a:latin typeface="+mn-lt"/>
                <a:ea typeface="+mn-ea"/>
                <a:cs typeface="+mn-cs"/>
              </a:rPr>
              <a:t>, i.e., </a:t>
            </a:r>
            <a:r>
              <a:rPr lang="en-US" sz="1200" i="1" kern="1200" dirty="0">
                <a:solidFill>
                  <a:schemeClr val="tx1"/>
                </a:solidFill>
                <a:effectLst/>
                <a:latin typeface="+mn-lt"/>
                <a:ea typeface="+mn-ea"/>
                <a:cs typeface="+mn-cs"/>
              </a:rPr>
              <a:t>apple is to tree as </a:t>
            </a:r>
            <a:r>
              <a:rPr lang="en-US" sz="1200" i="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grape is to </a:t>
            </a:r>
            <a:r>
              <a:rPr lang="en-US" sz="1200" kern="1200" dirty="0">
                <a:solidFill>
                  <a:schemeClr val="tx1"/>
                </a:solidFill>
                <a:effectLst/>
                <a:latin typeface="+mn-lt"/>
                <a:ea typeface="+mn-ea"/>
                <a:cs typeface="+mn-cs"/>
              </a:rPr>
              <a:t>, and must fill in the word </a:t>
            </a:r>
            <a:r>
              <a:rPr lang="en-US" sz="1200" i="1" kern="1200" dirty="0">
                <a:solidFill>
                  <a:schemeClr val="tx1"/>
                </a:solidFill>
                <a:effectLst/>
                <a:latin typeface="+mn-lt"/>
                <a:ea typeface="+mn-ea"/>
                <a:cs typeface="+mn-cs"/>
              </a:rPr>
              <a:t>vine.</a:t>
            </a:r>
          </a:p>
          <a:p>
            <a:endParaRPr lang="en-US" sz="1200" i="1"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In the parallelogram model, the vector from the word </a:t>
            </a:r>
            <a:r>
              <a:rPr lang="en-US" sz="1200" i="1" kern="1200" dirty="0">
                <a:solidFill>
                  <a:schemeClr val="tx1"/>
                </a:solidFill>
                <a:effectLst/>
                <a:latin typeface="+mn-lt"/>
                <a:ea typeface="+mn-ea"/>
                <a:cs typeface="+mn-cs"/>
              </a:rPr>
              <a:t>apple </a:t>
            </a:r>
            <a:r>
              <a:rPr lang="en-US" sz="1200" i="1" kern="1200" dirty="0" err="1">
                <a:solidFill>
                  <a:schemeClr val="tx1"/>
                </a:solidFill>
                <a:effectLst/>
                <a:latin typeface="+mn-lt"/>
                <a:ea typeface="+mn-ea"/>
                <a:cs typeface="+mn-cs"/>
              </a:rPr>
              <a:t>ito</a:t>
            </a:r>
            <a:r>
              <a:rPr lang="en-US" sz="1200" kern="1200" dirty="0">
                <a:solidFill>
                  <a:schemeClr val="tx1"/>
                </a:solidFill>
                <a:effectLst/>
                <a:latin typeface="+mn-lt"/>
                <a:ea typeface="+mn-ea"/>
                <a:cs typeface="+mn-cs"/>
              </a:rPr>
              <a:t> the word </a:t>
            </a:r>
            <a:r>
              <a:rPr lang="en-US" sz="1200" i="1" kern="1200" dirty="0">
                <a:solidFill>
                  <a:schemeClr val="tx1"/>
                </a:solidFill>
                <a:effectLst/>
                <a:latin typeface="+mn-lt"/>
                <a:ea typeface="+mn-ea"/>
                <a:cs typeface="+mn-cs"/>
              </a:rPr>
              <a:t>tree </a:t>
            </a:r>
            <a:r>
              <a:rPr lang="en-US" sz="1200" kern="1200" dirty="0">
                <a:solidFill>
                  <a:schemeClr val="tx1"/>
                </a:solidFill>
                <a:effectLst/>
                <a:latin typeface="+mn-lt"/>
                <a:ea typeface="+mn-ea"/>
                <a:cs typeface="+mn-cs"/>
              </a:rPr>
              <a:t>(= apple − tree)  </a:t>
            </a:r>
            <a:endParaRPr lang="en-US" dirty="0"/>
          </a:p>
          <a:p>
            <a:r>
              <a:rPr lang="en-US" sz="1200" kern="1200" dirty="0">
                <a:solidFill>
                  <a:schemeClr val="tx1"/>
                </a:solidFill>
                <a:effectLst/>
                <a:latin typeface="+mn-lt"/>
                <a:ea typeface="+mn-ea"/>
                <a:cs typeface="+mn-cs"/>
              </a:rPr>
              <a:t>is added to the vector for </a:t>
            </a:r>
            <a:r>
              <a:rPr lang="en-US" sz="1200" i="1" kern="1200" dirty="0">
                <a:solidFill>
                  <a:schemeClr val="tx1"/>
                </a:solidFill>
                <a:effectLst/>
                <a:latin typeface="+mn-lt"/>
                <a:ea typeface="+mn-ea"/>
                <a:cs typeface="+mn-cs"/>
              </a:rPr>
              <a:t>grape </a:t>
            </a:r>
            <a:r>
              <a:rPr lang="en-US" sz="1200" kern="1200" dirty="0">
                <a:solidFill>
                  <a:schemeClr val="tx1"/>
                </a:solidFill>
                <a:effectLst/>
                <a:latin typeface="+mn-lt"/>
                <a:ea typeface="+mn-ea"/>
                <a:cs typeface="+mn-cs"/>
              </a:rPr>
              <a:t>(grape); the nearest word to that point is returned </a:t>
            </a:r>
            <a:endParaRPr lang="en-US" dirty="0"/>
          </a:p>
          <a:p>
            <a:r>
              <a:rPr lang="en-US" sz="1200" i="1"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92</a:t>
            </a:fld>
            <a:endParaRPr lang="en-US"/>
          </a:p>
        </p:txBody>
      </p:sp>
    </p:spTree>
    <p:extLst>
      <p:ext uri="{BB962C8B-B14F-4D97-AF65-F5344CB8AC3E}">
        <p14:creationId xmlns:p14="http://schemas.microsoft.com/office/powerpoint/2010/main" val="3591054705"/>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a </a:t>
            </a:r>
            <a:r>
              <a:rPr lang="en-US" sz="1200" i="1" kern="1200" dirty="0" err="1">
                <a:solidFill>
                  <a:schemeClr val="tx1"/>
                </a:solidFill>
                <a:effectLst/>
                <a:latin typeface="+mn-lt"/>
                <a:ea typeface="+mn-ea"/>
                <a:cs typeface="+mn-cs"/>
              </a:rPr>
              <a:t>a:b</a:t>
            </a:r>
            <a:r>
              <a:rPr lang="en-US" sz="1200" i="1" kern="1200" dirty="0">
                <a:solidFill>
                  <a:schemeClr val="tx1"/>
                </a:solidFill>
                <a:effectLst/>
                <a:latin typeface="+mn-lt"/>
                <a:ea typeface="+mn-ea"/>
                <a:cs typeface="+mn-cs"/>
              </a:rPr>
              <a:t>::a*:b* </a:t>
            </a:r>
            <a:r>
              <a:rPr lang="en-US" sz="1200" kern="1200" dirty="0">
                <a:solidFill>
                  <a:schemeClr val="tx1"/>
                </a:solidFill>
                <a:effectLst/>
                <a:latin typeface="+mn-lt"/>
                <a:ea typeface="+mn-ea"/>
                <a:cs typeface="+mn-cs"/>
              </a:rPr>
              <a:t>problem, meaning the algorithm is given </a:t>
            </a:r>
            <a:r>
              <a:rPr lang="en-US" sz="1200" i="1" kern="1200" dirty="0">
                <a:solidFill>
                  <a:schemeClr val="tx1"/>
                </a:solidFill>
                <a:effectLst/>
                <a:latin typeface="+mn-lt"/>
                <a:ea typeface="+mn-ea"/>
                <a:cs typeface="+mn-cs"/>
              </a:rPr>
              <a:t>a, b,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a* </a:t>
            </a:r>
            <a:r>
              <a:rPr lang="en-US" sz="1200" kern="1200" dirty="0">
                <a:solidFill>
                  <a:schemeClr val="tx1"/>
                </a:solidFill>
                <a:effectLst/>
                <a:latin typeface="+mn-lt"/>
                <a:ea typeface="+mn-ea"/>
                <a:cs typeface="+mn-cs"/>
              </a:rPr>
              <a:t>and must find </a:t>
            </a:r>
            <a:r>
              <a:rPr lang="en-US" sz="1200" i="1" kern="1200" dirty="0">
                <a:solidFill>
                  <a:schemeClr val="tx1"/>
                </a:solidFill>
                <a:effectLst/>
                <a:latin typeface="+mn-lt"/>
                <a:ea typeface="+mn-ea"/>
                <a:cs typeface="+mn-cs"/>
              </a:rPr>
              <a:t>b*</a:t>
            </a:r>
            <a:r>
              <a:rPr lang="en-US" sz="1200" kern="1200" dirty="0">
                <a:solidFill>
                  <a:schemeClr val="tx1"/>
                </a:solidFill>
                <a:effectLst/>
                <a:latin typeface="+mn-lt"/>
                <a:ea typeface="+mn-ea"/>
                <a:cs typeface="+mn-cs"/>
              </a:rPr>
              <a:t>, the parallelogram method is thus:   EQUATION</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with the distance function defined either as cosine or as Euclidean distance.</a:t>
            </a:r>
            <a:br>
              <a:rPr lang="en-US" sz="1200" kern="1200" dirty="0">
                <a:solidFill>
                  <a:schemeClr val="tx1"/>
                </a:solidFill>
                <a:effectLst/>
                <a:latin typeface="+mn-lt"/>
                <a:ea typeface="+mn-ea"/>
                <a:cs typeface="+mn-cs"/>
              </a:rPr>
            </a:b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93</a:t>
            </a:fld>
            <a:endParaRPr lang="en-US"/>
          </a:p>
        </p:txBody>
      </p:sp>
    </p:spTree>
    <p:extLst>
      <p:ext uri="{BB962C8B-B14F-4D97-AF65-F5344CB8AC3E}">
        <p14:creationId xmlns:p14="http://schemas.microsoft.com/office/powerpoint/2010/main" val="19842933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One of the fundamental tenets of semantics, called the </a:t>
            </a:r>
            <a:r>
              <a:rPr lang="en-US" sz="1200" b="0" kern="1200" dirty="0">
                <a:solidFill>
                  <a:schemeClr val="tx1"/>
                </a:solidFill>
                <a:effectLst/>
                <a:latin typeface="+mn-lt"/>
                <a:ea typeface="+mn-ea"/>
                <a:cs typeface="+mn-cs"/>
              </a:rPr>
              <a:t>principle of contrast, </a:t>
            </a:r>
            <a:r>
              <a:rPr lang="en-US" sz="1200" kern="1200" dirty="0">
                <a:solidFill>
                  <a:schemeClr val="tx1"/>
                </a:solidFill>
                <a:effectLst/>
                <a:latin typeface="+mn-lt"/>
                <a:ea typeface="+mn-ea"/>
                <a:cs typeface="+mn-cs"/>
              </a:rPr>
              <a:t>states that a difference in linguistic form is always associated with some difference in meaning.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10</a:t>
            </a:fld>
            <a:endParaRPr lang="en-US"/>
          </a:p>
        </p:txBody>
      </p:sp>
    </p:spTree>
    <p:extLst>
      <p:ext uri="{BB962C8B-B14F-4D97-AF65-F5344CB8AC3E}">
        <p14:creationId xmlns:p14="http://schemas.microsoft.com/office/powerpoint/2010/main" val="453921805"/>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Embeddings can also be a useful tool for studying how meaning changes over time, by computing multiple embedding spaces, each from texts written in a particular time period. For example these figures shows a visualization of changes in meaning in English words over the last two centuries, computed by building separate embedding spaces for each decade from historical corpora like Google N-grams and the Corpus of Historical American English.</a:t>
            </a:r>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96</a:t>
            </a:fld>
            <a:endParaRPr lang="en-US"/>
          </a:p>
        </p:txBody>
      </p:sp>
    </p:spTree>
    <p:extLst>
      <p:ext uri="{BB962C8B-B14F-4D97-AF65-F5344CB8AC3E}">
        <p14:creationId xmlns:p14="http://schemas.microsoft.com/office/powerpoint/2010/main" val="209477464"/>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addition to their ability to learn word meaning from text, embeddings, alas, also reproduce the implicit biases and stereotypes that were latent in the text. As the prior section just showed, embeddings can roughly model relational similar- </a:t>
            </a:r>
            <a:r>
              <a:rPr lang="en-US" sz="1200" kern="1200" dirty="0" err="1">
                <a:solidFill>
                  <a:schemeClr val="tx1"/>
                </a:solidFill>
                <a:effectLst/>
                <a:latin typeface="+mn-lt"/>
                <a:ea typeface="+mn-ea"/>
                <a:cs typeface="+mn-cs"/>
              </a:rPr>
              <a:t>ity</a:t>
            </a:r>
            <a:r>
              <a:rPr lang="en-US" sz="1200" kern="1200" dirty="0">
                <a:solidFill>
                  <a:schemeClr val="tx1"/>
                </a:solidFill>
                <a:effectLst/>
                <a:latin typeface="+mn-lt"/>
                <a:ea typeface="+mn-ea"/>
                <a:cs typeface="+mn-cs"/>
              </a:rPr>
              <a:t>: ‘queen’ as the closest word to ‘king’ - ‘man’ + ‘woman’ implies the analogy </a:t>
            </a:r>
            <a:r>
              <a:rPr lang="en-US" sz="1200" i="1" kern="1200" dirty="0" err="1">
                <a:solidFill>
                  <a:schemeClr val="tx1"/>
                </a:solidFill>
                <a:effectLst/>
                <a:latin typeface="+mn-lt"/>
                <a:ea typeface="+mn-ea"/>
                <a:cs typeface="+mn-cs"/>
              </a:rPr>
              <a:t>man:woman</a:t>
            </a:r>
            <a:r>
              <a:rPr lang="en-US" sz="1200" i="1" kern="1200" dirty="0">
                <a:solidFill>
                  <a:schemeClr val="tx1"/>
                </a:solidFill>
                <a:effectLst/>
                <a:latin typeface="+mn-lt"/>
                <a:ea typeface="+mn-ea"/>
                <a:cs typeface="+mn-cs"/>
              </a:rPr>
              <a:t>::</a:t>
            </a:r>
            <a:r>
              <a:rPr lang="en-US" sz="1200" i="1" kern="1200" dirty="0" err="1">
                <a:solidFill>
                  <a:schemeClr val="tx1"/>
                </a:solidFill>
                <a:effectLst/>
                <a:latin typeface="+mn-lt"/>
                <a:ea typeface="+mn-ea"/>
                <a:cs typeface="+mn-cs"/>
              </a:rPr>
              <a:t>king:queen</a:t>
            </a:r>
            <a:r>
              <a:rPr lang="en-US" sz="1200" kern="1200" dirty="0">
                <a:solidFill>
                  <a:schemeClr val="tx1"/>
                </a:solidFill>
                <a:effectLst/>
                <a:latin typeface="+mn-lt"/>
                <a:ea typeface="+mn-ea"/>
                <a:cs typeface="+mn-cs"/>
              </a:rPr>
              <a:t>. But these same embedding analogies also exhibit gender stereotypes. For example the embeddings suggest the analogy ‘father’ is to ‘doctor’ as ‘mother’ is to ‘nurse’, and the closest occupation to ‘man’ - ‘computer programmer’ + ‘woman’ in word2vec embeddings trained on news text is ‘homemaker'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could result in what Crawford calls an </a:t>
            </a:r>
            <a:r>
              <a:rPr lang="en-US" sz="1200" b="0" kern="1200" dirty="0">
                <a:solidFill>
                  <a:schemeClr val="tx1"/>
                </a:solidFill>
                <a:effectLst/>
                <a:latin typeface="+mn-lt"/>
                <a:ea typeface="+mn-ea"/>
                <a:cs typeface="+mn-cs"/>
              </a:rPr>
              <a:t>allocational harm</a:t>
            </a:r>
            <a:r>
              <a:rPr lang="en-US" sz="1200" kern="1200" dirty="0">
                <a:solidFill>
                  <a:schemeClr val="tx1"/>
                </a:solidFill>
                <a:effectLst/>
                <a:latin typeface="+mn-lt"/>
                <a:ea typeface="+mn-ea"/>
                <a:cs typeface="+mn-cs"/>
              </a:rPr>
              <a:t>, when a system </a:t>
            </a:r>
            <a:r>
              <a:rPr lang="en-US" sz="1200" kern="1200" dirty="0" err="1">
                <a:solidFill>
                  <a:schemeClr val="tx1"/>
                </a:solidFill>
                <a:effectLst/>
                <a:latin typeface="+mn-lt"/>
                <a:ea typeface="+mn-ea"/>
                <a:cs typeface="+mn-cs"/>
              </a:rPr>
              <a:t>allo</a:t>
            </a:r>
            <a:r>
              <a:rPr lang="en-US" sz="1200" kern="1200" dirty="0">
                <a:solidFill>
                  <a:schemeClr val="tx1"/>
                </a:solidFill>
                <a:effectLst/>
                <a:latin typeface="+mn-lt"/>
                <a:ea typeface="+mn-ea"/>
                <a:cs typeface="+mn-cs"/>
              </a:rPr>
              <a:t>- cates resources (jobs or credit) unfairly to different groups. For example algorithms that use embeddings as part of a search for hiring potential programmers or doctors might thus incorrectly </a:t>
            </a:r>
            <a:r>
              <a:rPr lang="en-US" sz="1200" kern="1200" dirty="0" err="1">
                <a:solidFill>
                  <a:schemeClr val="tx1"/>
                </a:solidFill>
                <a:effectLst/>
                <a:latin typeface="+mn-lt"/>
                <a:ea typeface="+mn-ea"/>
                <a:cs typeface="+mn-cs"/>
              </a:rPr>
              <a:t>downweight</a:t>
            </a:r>
            <a:r>
              <a:rPr lang="en-US" sz="1200" kern="1200" dirty="0">
                <a:solidFill>
                  <a:schemeClr val="tx1"/>
                </a:solidFill>
                <a:effectLst/>
                <a:latin typeface="+mn-lt"/>
                <a:ea typeface="+mn-ea"/>
                <a:cs typeface="+mn-cs"/>
              </a:rPr>
              <a:t> documents with women’s names.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97</a:t>
            </a:fld>
            <a:endParaRPr lang="en-US"/>
          </a:p>
        </p:txBody>
      </p:sp>
    </p:spTree>
    <p:extLst>
      <p:ext uri="{BB962C8B-B14F-4D97-AF65-F5344CB8AC3E}">
        <p14:creationId xmlns:p14="http://schemas.microsoft.com/office/powerpoint/2010/main" val="3300667805"/>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Historical embeddings are also being used to measure biases in the past. Garg et al. (2018) used embeddings from historical texts to measure the association be- tween embeddings for adjectives and embeddings for names of various </a:t>
            </a:r>
            <a:r>
              <a:rPr lang="en-US" sz="1200" kern="1200" dirty="0" err="1">
                <a:solidFill>
                  <a:schemeClr val="tx1"/>
                </a:solidFill>
                <a:effectLst/>
                <a:latin typeface="+mn-lt"/>
                <a:ea typeface="+mn-ea"/>
                <a:cs typeface="+mn-cs"/>
              </a:rPr>
              <a:t>ethnici</a:t>
            </a:r>
            <a:r>
              <a:rPr lang="en-US" sz="1200" kern="1200" dirty="0">
                <a:solidFill>
                  <a:schemeClr val="tx1"/>
                </a:solidFill>
                <a:effectLst/>
                <a:latin typeface="+mn-lt"/>
                <a:ea typeface="+mn-ea"/>
                <a:cs typeface="+mn-cs"/>
              </a:rPr>
              <a:t>- ties or genders. embeddings for adjectives related to competence (‘smart’, ‘wise’, ‘thoughtful’, ‘resourceful’) had a higher cosine with male than </a:t>
            </a:r>
            <a:r>
              <a:rPr lang="en-US" sz="1200" kern="1200" dirty="0" err="1">
                <a:solidFill>
                  <a:schemeClr val="tx1"/>
                </a:solidFill>
                <a:effectLst/>
                <a:latin typeface="+mn-lt"/>
                <a:ea typeface="+mn-ea"/>
                <a:cs typeface="+mn-cs"/>
              </a:rPr>
              <a:t>fe</a:t>
            </a:r>
            <a:r>
              <a:rPr lang="en-US" sz="1200" kern="1200" dirty="0">
                <a:solidFill>
                  <a:schemeClr val="tx1"/>
                </a:solidFill>
                <a:effectLst/>
                <a:latin typeface="+mn-lt"/>
                <a:ea typeface="+mn-ea"/>
                <a:cs typeface="+mn-cs"/>
              </a:rPr>
              <a:t>- male words, and showed that this bias has been slowly decreasing since 1960, and that   Historical embeddings also </a:t>
            </a:r>
            <a:r>
              <a:rPr lang="en-US" sz="1200" kern="1200" dirty="0" err="1">
                <a:solidFill>
                  <a:schemeClr val="tx1"/>
                </a:solidFill>
                <a:effectLst/>
                <a:latin typeface="+mn-lt"/>
                <a:ea typeface="+mn-ea"/>
                <a:cs typeface="+mn-cs"/>
              </a:rPr>
              <a:t>repli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cated</a:t>
            </a:r>
            <a:r>
              <a:rPr lang="en-US" sz="1200" kern="1200" dirty="0">
                <a:solidFill>
                  <a:schemeClr val="tx1"/>
                </a:solidFill>
                <a:effectLst/>
                <a:latin typeface="+mn-lt"/>
                <a:ea typeface="+mn-ea"/>
                <a:cs typeface="+mn-cs"/>
              </a:rPr>
              <a:t> old surveys of ethnic stereotypes; Embeddings for Chinese names were biased </a:t>
            </a:r>
            <a:r>
              <a:rPr lang="en-US" sz="1200" kern="1200" dirty="0" err="1">
                <a:solidFill>
                  <a:schemeClr val="tx1"/>
                </a:solidFill>
                <a:effectLst/>
                <a:latin typeface="+mn-lt"/>
                <a:ea typeface="+mn-ea"/>
                <a:cs typeface="+mn-cs"/>
              </a:rPr>
              <a:t>twoare</a:t>
            </a:r>
            <a:r>
              <a:rPr lang="en-US" sz="1200" kern="1200" dirty="0">
                <a:solidFill>
                  <a:schemeClr val="tx1"/>
                </a:solidFill>
                <a:effectLst/>
                <a:latin typeface="+mn-lt"/>
                <a:ea typeface="+mn-ea"/>
                <a:cs typeface="+mn-cs"/>
              </a:rPr>
              <a:t> dehumanizing adjectives like ‘barbaric’ in the 1930s, matching the results of old surveys done in the 1930s, but this bias decreased in both text and surveys over the 20</a:t>
            </a:r>
            <a:r>
              <a:rPr lang="en-US" sz="1200" kern="1200" baseline="30000" dirty="0">
                <a:solidFill>
                  <a:schemeClr val="tx1"/>
                </a:solidFill>
                <a:effectLst/>
                <a:latin typeface="+mn-lt"/>
                <a:ea typeface="+mn-ea"/>
                <a:cs typeface="+mn-cs"/>
              </a:rPr>
              <a:t>th</a:t>
            </a:r>
            <a:r>
              <a:rPr lang="en-US" sz="1200" kern="1200" dirty="0">
                <a:solidFill>
                  <a:schemeClr val="tx1"/>
                </a:solidFill>
                <a:effectLst/>
                <a:latin typeface="+mn-lt"/>
                <a:ea typeface="+mn-ea"/>
                <a:cs typeface="+mn-cs"/>
              </a:rPr>
              <a:t> century.</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98</a:t>
            </a:fld>
            <a:endParaRPr lang="en-US"/>
          </a:p>
        </p:txBody>
      </p:sp>
    </p:spTree>
    <p:extLst>
      <p:ext uri="{BB962C8B-B14F-4D97-AF65-F5344CB8AC3E}">
        <p14:creationId xmlns:p14="http://schemas.microsoft.com/office/powerpoint/2010/main" val="4203071951"/>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We've seen various properties of embeddings, include how they reflect cultural biases in the text they are trained on.</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99</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914438007"/>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Let's begin with some linguistic background on word meaning</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100</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6886051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While words don’t have many synonyms, most words do have lots of </a:t>
            </a:r>
            <a:r>
              <a:rPr lang="en-US" sz="1200" i="1" kern="1200" dirty="0">
                <a:solidFill>
                  <a:schemeClr val="tx1"/>
                </a:solidFill>
                <a:effectLst/>
                <a:latin typeface="+mn-lt"/>
                <a:ea typeface="+mn-ea"/>
                <a:cs typeface="+mn-cs"/>
              </a:rPr>
              <a:t>similar </a:t>
            </a:r>
            <a:r>
              <a:rPr lang="en-US" sz="1200" kern="1200" dirty="0">
                <a:solidFill>
                  <a:schemeClr val="tx1"/>
                </a:solidFill>
                <a:effectLst/>
                <a:latin typeface="+mn-lt"/>
                <a:ea typeface="+mn-ea"/>
                <a:cs typeface="+mn-cs"/>
              </a:rPr>
              <a:t>words. </a:t>
            </a:r>
            <a:r>
              <a:rPr lang="en-US" sz="1200" i="1" kern="1200" dirty="0">
                <a:solidFill>
                  <a:schemeClr val="tx1"/>
                </a:solidFill>
                <a:effectLst/>
                <a:latin typeface="+mn-lt"/>
                <a:ea typeface="+mn-ea"/>
                <a:cs typeface="+mn-cs"/>
              </a:rPr>
              <a:t>Cat </a:t>
            </a:r>
            <a:r>
              <a:rPr lang="en-US" sz="1200" kern="1200" dirty="0">
                <a:solidFill>
                  <a:schemeClr val="tx1"/>
                </a:solidFill>
                <a:effectLst/>
                <a:latin typeface="+mn-lt"/>
                <a:ea typeface="+mn-ea"/>
                <a:cs typeface="+mn-cs"/>
              </a:rPr>
              <a:t>is not a synonym of </a:t>
            </a:r>
            <a:r>
              <a:rPr lang="en-US" sz="1200" i="1" kern="1200" dirty="0">
                <a:solidFill>
                  <a:schemeClr val="tx1"/>
                </a:solidFill>
                <a:effectLst/>
                <a:latin typeface="+mn-lt"/>
                <a:ea typeface="+mn-ea"/>
                <a:cs typeface="+mn-cs"/>
              </a:rPr>
              <a:t>dog</a:t>
            </a:r>
            <a:r>
              <a:rPr lang="en-US" sz="1200" kern="1200" dirty="0">
                <a:solidFill>
                  <a:schemeClr val="tx1"/>
                </a:solidFill>
                <a:effectLst/>
                <a:latin typeface="+mn-lt"/>
                <a:ea typeface="+mn-ea"/>
                <a:cs typeface="+mn-cs"/>
              </a:rPr>
              <a:t>, but </a:t>
            </a:r>
            <a:r>
              <a:rPr lang="en-US" sz="1200" i="1" kern="1200" dirty="0">
                <a:solidFill>
                  <a:schemeClr val="tx1"/>
                </a:solidFill>
                <a:effectLst/>
                <a:latin typeface="+mn-lt"/>
                <a:ea typeface="+mn-ea"/>
                <a:cs typeface="+mn-cs"/>
              </a:rPr>
              <a:t>cats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dogs </a:t>
            </a:r>
            <a:r>
              <a:rPr lang="en-US" sz="1200" kern="1200" dirty="0">
                <a:solidFill>
                  <a:schemeClr val="tx1"/>
                </a:solidFill>
                <a:effectLst/>
                <a:latin typeface="+mn-lt"/>
                <a:ea typeface="+mn-ea"/>
                <a:cs typeface="+mn-cs"/>
              </a:rPr>
              <a:t>are certainly similar words. The notion of word </a:t>
            </a:r>
            <a:r>
              <a:rPr lang="en-US" sz="1200" b="0" kern="1200" dirty="0">
                <a:solidFill>
                  <a:schemeClr val="tx1"/>
                </a:solidFill>
                <a:effectLst/>
                <a:latin typeface="+mn-lt"/>
                <a:ea typeface="+mn-ea"/>
                <a:cs typeface="+mn-cs"/>
              </a:rPr>
              <a:t>similarity </a:t>
            </a:r>
            <a:r>
              <a:rPr lang="en-US" sz="1200" kern="1200" dirty="0">
                <a:solidFill>
                  <a:schemeClr val="tx1"/>
                </a:solidFill>
                <a:effectLst/>
                <a:latin typeface="+mn-lt"/>
                <a:ea typeface="+mn-ea"/>
                <a:cs typeface="+mn-cs"/>
              </a:rPr>
              <a:t>is very useful in larger semantic tasks. Know- </a:t>
            </a:r>
            <a:r>
              <a:rPr lang="en-US" sz="1200" kern="1200" dirty="0" err="1">
                <a:solidFill>
                  <a:schemeClr val="tx1"/>
                </a:solidFill>
                <a:effectLst/>
                <a:latin typeface="+mn-lt"/>
                <a:ea typeface="+mn-ea"/>
                <a:cs typeface="+mn-cs"/>
              </a:rPr>
              <a:t>ing</a:t>
            </a:r>
            <a:r>
              <a:rPr lang="en-US" sz="1200" kern="1200" dirty="0">
                <a:solidFill>
                  <a:schemeClr val="tx1"/>
                </a:solidFill>
                <a:effectLst/>
                <a:latin typeface="+mn-lt"/>
                <a:ea typeface="+mn-ea"/>
                <a:cs typeface="+mn-cs"/>
              </a:rPr>
              <a:t> how similar two words are can help in computing how similar the meaning of two phrases or sentences are, a very important component of natural language un- </a:t>
            </a:r>
            <a:r>
              <a:rPr lang="en-US" sz="1200" kern="1200" dirty="0" err="1">
                <a:solidFill>
                  <a:schemeClr val="tx1"/>
                </a:solidFill>
                <a:effectLst/>
                <a:latin typeface="+mn-lt"/>
                <a:ea typeface="+mn-ea"/>
                <a:cs typeface="+mn-cs"/>
              </a:rPr>
              <a:t>derstanding</a:t>
            </a:r>
            <a:r>
              <a:rPr lang="en-US" sz="1200" kern="1200" dirty="0">
                <a:solidFill>
                  <a:schemeClr val="tx1"/>
                </a:solidFill>
                <a:effectLst/>
                <a:latin typeface="+mn-lt"/>
                <a:ea typeface="+mn-ea"/>
                <a:cs typeface="+mn-cs"/>
              </a:rPr>
              <a:t> tasks like question answering, paraphrasing, and summarization. </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11</a:t>
            </a:fld>
            <a:endParaRPr lang="en-US"/>
          </a:p>
        </p:txBody>
      </p:sp>
    </p:spTree>
    <p:extLst>
      <p:ext uri="{BB962C8B-B14F-4D97-AF65-F5344CB8AC3E}">
        <p14:creationId xmlns:p14="http://schemas.microsoft.com/office/powerpoint/2010/main" val="32280622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97280" y="159603"/>
            <a:ext cx="10058400" cy="907196"/>
          </a:xfrm>
        </p:spPr>
        <p:txBody>
          <a:bodyPr/>
          <a:lstStyle/>
          <a:p>
            <a:r>
              <a:rPr lang="en-US" dirty="0"/>
              <a:t>Click to edit Master title style</a:t>
            </a:r>
          </a:p>
        </p:txBody>
      </p:sp>
      <p:sp>
        <p:nvSpPr>
          <p:cNvPr id="3" name="Content Placeholder 2"/>
          <p:cNvSpPr>
            <a:spLocks noGrp="1"/>
          </p:cNvSpPr>
          <p:nvPr>
            <p:ph idx="1"/>
          </p:nvPr>
        </p:nvSpPr>
        <p:spPr>
          <a:xfrm>
            <a:off x="1097281" y="1600200"/>
            <a:ext cx="10058401" cy="4572000"/>
          </a:xfrm>
        </p:spPr>
        <p:txBody>
          <a:bodyPr/>
          <a:lstStyle>
            <a:lvl1pPr marL="10584" indent="-10584">
              <a:buNone/>
              <a:tabLst/>
              <a:defRPr sz="3733" baseline="0"/>
            </a:lvl1pPr>
            <a:lvl2pPr marL="539737" indent="-338658">
              <a:tabLst/>
              <a:defRPr sz="3200" baseline="0"/>
            </a:lvl2pPr>
            <a:lvl3pPr marL="687900" indent="-304792">
              <a:tabLst/>
              <a:defRPr sz="2667" baseline="0"/>
            </a:lvl3pPr>
            <a:lvl4pPr marL="920728" indent="-353475">
              <a:tabLst/>
              <a:defRPr sz="2133" baseline="0"/>
            </a:lvl4pPr>
            <a:lvl5pPr marL="1068891" indent="-319609">
              <a:tabLst/>
              <a:defRPr sz="1867" baseline="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0CDC23-E565-C848-9AF6-12BD09C53D91}" type="datetimeFigureOut">
              <a:rPr lang="en-US" smtClean="0"/>
              <a:t>12/13/21</a:t>
            </a:fld>
            <a:endParaRPr lang="en-US"/>
          </a:p>
        </p:txBody>
      </p:sp>
      <p:sp>
        <p:nvSpPr>
          <p:cNvPr id="5" name="Footer Placeholder 4"/>
          <p:cNvSpPr>
            <a:spLocks noGrp="1"/>
          </p:cNvSpPr>
          <p:nvPr>
            <p:ph type="ftr" sz="quarter" idx="11"/>
          </p:nvPr>
        </p:nvSpPr>
        <p:spPr>
          <a:xfrm>
            <a:off x="3686187" y="6705602"/>
            <a:ext cx="4822804" cy="119311"/>
          </a:xfrm>
        </p:spPr>
        <p:txBody>
          <a:bodyPr/>
          <a:lstStyle>
            <a:lvl1pPr>
              <a:defRPr sz="800">
                <a:solidFill>
                  <a:schemeClr val="tx1"/>
                </a:solidFill>
              </a:defRPr>
            </a:lvl1pPr>
          </a:lstStyle>
          <a:p>
            <a:r>
              <a:rPr lang="en-US" dirty="0"/>
              <a:t>Slides adapted from Jure </a:t>
            </a:r>
            <a:r>
              <a:rPr lang="en-US" dirty="0" err="1"/>
              <a:t>Leskovec</a:t>
            </a:r>
            <a:endParaRPr lang="en-US" sz="700" dirty="0"/>
          </a:p>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401202666"/>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97280" y="159603"/>
            <a:ext cx="10058400" cy="907196"/>
          </a:xfrm>
        </p:spPr>
        <p:txBody>
          <a:bodyPr/>
          <a:lstStyle/>
          <a:p>
            <a:r>
              <a:rPr lang="en-US" dirty="0"/>
              <a:t>Click to edit Master title style</a:t>
            </a:r>
          </a:p>
        </p:txBody>
      </p:sp>
      <p:sp>
        <p:nvSpPr>
          <p:cNvPr id="3" name="Content Placeholder 2"/>
          <p:cNvSpPr>
            <a:spLocks noGrp="1"/>
          </p:cNvSpPr>
          <p:nvPr>
            <p:ph idx="1"/>
          </p:nvPr>
        </p:nvSpPr>
        <p:spPr>
          <a:xfrm>
            <a:off x="1097281" y="1600200"/>
            <a:ext cx="10058401" cy="4572000"/>
          </a:xfrm>
        </p:spPr>
        <p:txBody>
          <a:bodyPr/>
          <a:lstStyle>
            <a:lvl1pPr marL="10584" indent="-10584">
              <a:buNone/>
              <a:tabLst/>
              <a:defRPr sz="3733" baseline="0"/>
            </a:lvl1pPr>
            <a:lvl2pPr marL="539737" indent="-338658">
              <a:tabLst/>
              <a:defRPr sz="3200" baseline="0"/>
            </a:lvl2pPr>
            <a:lvl3pPr marL="687900" indent="-304792">
              <a:tabLst/>
              <a:defRPr sz="2667" baseline="0"/>
            </a:lvl3pPr>
            <a:lvl4pPr marL="920728" indent="-353475">
              <a:tabLst/>
              <a:defRPr sz="2133" baseline="0"/>
            </a:lvl4pPr>
            <a:lvl5pPr marL="1068891" indent="-319609">
              <a:tabLst/>
              <a:defRPr sz="1867" baseline="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0CDC23-E565-C848-9AF6-12BD09C53D91}" type="datetimeFigureOut">
              <a:rPr lang="en-US" smtClean="0"/>
              <a:t>12/13/21</a:t>
            </a:fld>
            <a:endParaRPr lang="en-US"/>
          </a:p>
        </p:txBody>
      </p:sp>
      <p:sp>
        <p:nvSpPr>
          <p:cNvPr id="5" name="Footer Placeholder 4"/>
          <p:cNvSpPr>
            <a:spLocks noGrp="1"/>
          </p:cNvSpPr>
          <p:nvPr>
            <p:ph type="ftr" sz="quarter" idx="11"/>
          </p:nvPr>
        </p:nvSpPr>
        <p:spPr>
          <a:xfrm>
            <a:off x="3686187" y="6705602"/>
            <a:ext cx="4822804" cy="119311"/>
          </a:xfrm>
        </p:spPr>
        <p:txBody>
          <a:bodyPr/>
          <a:lstStyle>
            <a:lvl1pPr>
              <a:defRPr sz="800">
                <a:solidFill>
                  <a:schemeClr val="tx1"/>
                </a:solidFill>
              </a:defRPr>
            </a:lvl1pPr>
          </a:lstStyle>
          <a:p>
            <a:r>
              <a:rPr lang="en-US" dirty="0"/>
              <a:t>Slides adapted from Jure </a:t>
            </a:r>
            <a:r>
              <a:rPr lang="en-US" dirty="0" err="1"/>
              <a:t>Leskovec</a:t>
            </a:r>
            <a:endParaRPr lang="en-US" sz="700" dirty="0"/>
          </a:p>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3697843168"/>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4"/>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8"/>
            <a:ext cx="4937760" cy="40233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40CDC23-E565-C848-9AF6-12BD09C53D91}" type="datetimeFigureOut">
              <a:rPr lang="en-US" smtClean="0"/>
              <a:t>12/13/21</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37314115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4"/>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3"/>
          </a:xfrm>
        </p:spPr>
        <p:txBody>
          <a:bodyPr lIns="91440" rIns="91440" anchor="ctr">
            <a:normAutofit/>
          </a:bodyPr>
          <a:lstStyle>
            <a:lvl1pPr marL="0" indent="0">
              <a:buNone/>
              <a:defRPr sz="2000" b="0" cap="all" baseline="0">
                <a:solidFill>
                  <a:schemeClr val="tx2"/>
                </a:solidFill>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5"/>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3"/>
          </a:xfrm>
        </p:spPr>
        <p:txBody>
          <a:bodyPr lIns="91440" rIns="91440" anchor="ctr">
            <a:normAutofit/>
          </a:bodyPr>
          <a:lstStyle>
            <a:lvl1pPr marL="0" indent="0">
              <a:buNone/>
              <a:defRPr sz="2000" b="0" cap="all" baseline="0">
                <a:solidFill>
                  <a:schemeClr val="tx2"/>
                </a:solidFill>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5"/>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40CDC23-E565-C848-9AF6-12BD09C53D91}" type="datetimeFigureOut">
              <a:rPr lang="en-US" smtClean="0"/>
              <a:t>12/13/21</a:t>
            </a:fld>
            <a:endParaRPr lang="en-US"/>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34252538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06400" y="1671637"/>
            <a:ext cx="5386917" cy="639763"/>
          </a:xfrm>
        </p:spPr>
        <p:txBody>
          <a:bodyPr anchor="b"/>
          <a:lstStyle>
            <a:lvl1pPr marL="0" indent="0">
              <a:buNone/>
              <a:defRPr sz="3200" b="1"/>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Click to edit Master text styles</a:t>
            </a:r>
          </a:p>
        </p:txBody>
      </p:sp>
      <p:sp>
        <p:nvSpPr>
          <p:cNvPr id="4" name="Content Placeholder 3"/>
          <p:cNvSpPr>
            <a:spLocks noGrp="1"/>
          </p:cNvSpPr>
          <p:nvPr>
            <p:ph sz="half" idx="2"/>
          </p:nvPr>
        </p:nvSpPr>
        <p:spPr>
          <a:xfrm>
            <a:off x="406400" y="2311400"/>
            <a:ext cx="5386917" cy="3962400"/>
          </a:xfrm>
        </p:spPr>
        <p:txBody>
          <a:bodyPr/>
          <a:lstStyle>
            <a:lvl1pPr>
              <a:defRPr sz="3200"/>
            </a:lvl1pPr>
            <a:lvl2pPr>
              <a:defRPr sz="2667"/>
            </a:lvl2pPr>
            <a:lvl3pPr>
              <a:defRPr sz="2667"/>
            </a:lvl3pPr>
            <a:lvl4pPr>
              <a:defRPr sz="2400"/>
            </a:lvl4pPr>
            <a:lvl5pPr>
              <a:defRPr sz="2400"/>
            </a:lvl5pPr>
            <a:lvl6pPr>
              <a:defRPr sz="2133"/>
            </a:lvl6pPr>
            <a:lvl7pPr>
              <a:defRPr sz="2133"/>
            </a:lvl7pPr>
            <a:lvl8pPr>
              <a:defRPr sz="2133"/>
            </a:lvl8pPr>
            <a:lvl9pPr>
              <a:defRPr sz="21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169" y="1671637"/>
            <a:ext cx="5389033" cy="639763"/>
          </a:xfrm>
        </p:spPr>
        <p:txBody>
          <a:bodyPr anchor="b"/>
          <a:lstStyle>
            <a:lvl1pPr marL="0" indent="0">
              <a:buNone/>
              <a:defRPr sz="3200" b="1"/>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Click to edit Master text styles</a:t>
            </a:r>
          </a:p>
        </p:txBody>
      </p:sp>
      <p:sp>
        <p:nvSpPr>
          <p:cNvPr id="6" name="Content Placeholder 5"/>
          <p:cNvSpPr>
            <a:spLocks noGrp="1"/>
          </p:cNvSpPr>
          <p:nvPr>
            <p:ph sz="quarter" idx="4"/>
          </p:nvPr>
        </p:nvSpPr>
        <p:spPr>
          <a:xfrm>
            <a:off x="5990169" y="2311400"/>
            <a:ext cx="5389033" cy="3962400"/>
          </a:xfrm>
        </p:spPr>
        <p:txBody>
          <a:bodyPr/>
          <a:lstStyle>
            <a:lvl1pPr>
              <a:defRPr sz="3200"/>
            </a:lvl1pPr>
            <a:lvl2pPr>
              <a:defRPr sz="2667"/>
            </a:lvl2pPr>
            <a:lvl3pPr>
              <a:defRPr sz="2667"/>
            </a:lvl3pPr>
            <a:lvl4pPr>
              <a:defRPr sz="2400"/>
            </a:lvl4pPr>
            <a:lvl5pPr>
              <a:defRPr sz="2400"/>
            </a:lvl5pPr>
            <a:lvl6pPr>
              <a:defRPr sz="2133"/>
            </a:lvl6pPr>
            <a:lvl7pPr>
              <a:defRPr sz="2133"/>
            </a:lvl7pPr>
            <a:lvl8pPr>
              <a:defRPr sz="2133"/>
            </a:lvl8pPr>
            <a:lvl9pPr>
              <a:defRPr sz="21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5"/>
          <p:cNvSpPr>
            <a:spLocks noGrp="1" noChangeArrowheads="1"/>
          </p:cNvSpPr>
          <p:nvPr>
            <p:ph type="dt" sz="half" idx="10"/>
          </p:nvPr>
        </p:nvSpPr>
        <p:spPr>
          <a:xfrm>
            <a:off x="8331200" y="6273800"/>
            <a:ext cx="2641600" cy="457200"/>
          </a:xfrm>
          <a:ln/>
        </p:spPr>
        <p:txBody>
          <a:bodyPr/>
          <a:lstStyle>
            <a:lvl1pPr>
              <a:defRPr/>
            </a:lvl1pPr>
          </a:lstStyle>
          <a:p>
            <a:pPr>
              <a:defRPr/>
            </a:pPr>
            <a:endParaRPr lang="en-US"/>
          </a:p>
        </p:txBody>
      </p:sp>
      <p:sp>
        <p:nvSpPr>
          <p:cNvPr id="8" name="Rectangle 6"/>
          <p:cNvSpPr>
            <a:spLocks noGrp="1" noChangeArrowheads="1"/>
          </p:cNvSpPr>
          <p:nvPr>
            <p:ph type="ftr" sz="quarter" idx="11"/>
          </p:nvPr>
        </p:nvSpPr>
        <p:spPr>
          <a:xfrm>
            <a:off x="3759200" y="6273800"/>
            <a:ext cx="3860800" cy="457200"/>
          </a:xfrm>
          <a:ln/>
        </p:spPr>
        <p:txBody>
          <a:bodyPr/>
          <a:lstStyle>
            <a:lvl1pPr>
              <a:defRPr/>
            </a:lvl1pPr>
          </a:lstStyle>
          <a:p>
            <a:pPr>
              <a:defRPr/>
            </a:pPr>
            <a:endParaRPr lang="en-US"/>
          </a:p>
        </p:txBody>
      </p:sp>
      <p:sp>
        <p:nvSpPr>
          <p:cNvPr id="9" name="Rectangle 7"/>
          <p:cNvSpPr>
            <a:spLocks noGrp="1" noChangeArrowheads="1"/>
          </p:cNvSpPr>
          <p:nvPr>
            <p:ph type="sldNum" sz="quarter" idx="12"/>
          </p:nvPr>
        </p:nvSpPr>
        <p:spPr>
          <a:ln/>
        </p:spPr>
        <p:txBody>
          <a:bodyPr/>
          <a:lstStyle>
            <a:lvl1pPr>
              <a:defRPr/>
            </a:lvl1pPr>
          </a:lstStyle>
          <a:p>
            <a:fld id="{231C68C3-6089-F349-9232-42643877B0CF}" type="slidenum">
              <a:rPr lang="en-US"/>
              <a:pPr/>
              <a:t>‹#›</a:t>
            </a:fld>
            <a:endParaRPr lang="en-US"/>
          </a:p>
        </p:txBody>
      </p:sp>
      <p:sp>
        <p:nvSpPr>
          <p:cNvPr id="10" name="Rectangle 2"/>
          <p:cNvSpPr>
            <a:spLocks noChangeArrowheads="1"/>
          </p:cNvSpPr>
          <p:nvPr userDrawn="1"/>
        </p:nvSpPr>
        <p:spPr bwMode="auto">
          <a:xfrm rot="5400000">
            <a:off x="-3398523" y="3398522"/>
            <a:ext cx="6858001" cy="6095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sz="2400">
              <a:solidFill>
                <a:srgbClr val="A50021"/>
              </a:solidFill>
              <a:ea typeface="+mn-ea"/>
              <a:cs typeface="+mn-cs"/>
            </a:endParaRPr>
          </a:p>
        </p:txBody>
      </p:sp>
      <p:sp>
        <p:nvSpPr>
          <p:cNvPr id="11" name="Title 1"/>
          <p:cNvSpPr>
            <a:spLocks noGrp="1"/>
          </p:cNvSpPr>
          <p:nvPr>
            <p:ph type="title"/>
          </p:nvPr>
        </p:nvSpPr>
        <p:spPr>
          <a:xfrm>
            <a:off x="1828800" y="508000"/>
            <a:ext cx="9956800" cy="990600"/>
          </a:xfrm>
        </p:spPr>
        <p:txBody>
          <a:bodyPr/>
          <a:lstStyle/>
          <a:p>
            <a:r>
              <a:rPr lang="en-US"/>
              <a:t>Click to edit Master title style</a:t>
            </a:r>
            <a:endParaRPr lang="en-US" dirty="0"/>
          </a:p>
        </p:txBody>
      </p:sp>
    </p:spTree>
    <p:extLst>
      <p:ext uri="{BB962C8B-B14F-4D97-AF65-F5344CB8AC3E}">
        <p14:creationId xmlns:p14="http://schemas.microsoft.com/office/powerpoint/2010/main" val="6834022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9"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613651" y="731520"/>
            <a:ext cx="6679191" cy="5257800"/>
          </a:xfrm>
        </p:spPr>
        <p:txBody>
          <a:bodyPr/>
          <a:lstStyle>
            <a:lvl1pPr>
              <a:defRPr sz="4267" baseline="0">
                <a:solidFill>
                  <a:schemeClr val="accent2"/>
                </a:solidFill>
              </a:defRPr>
            </a:lvl1pPr>
            <a:lvl2pPr>
              <a:defRPr sz="3733" baseline="0">
                <a:solidFill>
                  <a:schemeClr val="accent2"/>
                </a:solidFill>
              </a:defRPr>
            </a:lvl2pPr>
            <a:lvl3pPr>
              <a:defRPr sz="3200" baseline="0">
                <a:solidFill>
                  <a:schemeClr val="accent2"/>
                </a:solidFill>
              </a:defRPr>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57200" y="2926081"/>
            <a:ext cx="3200400" cy="3379124"/>
          </a:xfrm>
        </p:spPr>
        <p:txBody>
          <a:bodyPr lIns="91440" rIns="91440">
            <a:normAutofit/>
          </a:bodyPr>
          <a:lstStyle>
            <a:lvl1pPr marL="0" indent="0">
              <a:buNone/>
              <a:defRPr sz="1500">
                <a:solidFill>
                  <a:srgbClr val="FFFFFF"/>
                </a:solidFill>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4" y="6459787"/>
            <a:ext cx="2618511" cy="365125"/>
          </a:xfrm>
        </p:spPr>
        <p:txBody>
          <a:bodyPr/>
          <a:lstStyle>
            <a:lvl1pPr algn="l">
              <a:defRPr/>
            </a:lvl1pPr>
          </a:lstStyle>
          <a:p>
            <a:fld id="{240CDC23-E565-C848-9AF6-12BD09C53D91}" type="datetimeFigureOut">
              <a:rPr lang="en-US" smtClean="0"/>
              <a:t>12/13/21</a:t>
            </a:fld>
            <a:endParaRPr lang="en-US"/>
          </a:p>
        </p:txBody>
      </p:sp>
      <p:sp>
        <p:nvSpPr>
          <p:cNvPr id="6" name="Footer Placeholder 5"/>
          <p:cNvSpPr>
            <a:spLocks noGrp="1"/>
          </p:cNvSpPr>
          <p:nvPr>
            <p:ph type="ftr" sz="quarter" idx="11"/>
          </p:nvPr>
        </p:nvSpPr>
        <p:spPr>
          <a:xfrm>
            <a:off x="4800600" y="6459787"/>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45659877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p:nvSpPr>
        <p:spPr>
          <a:xfrm rot="16200000">
            <a:off x="-3358142" y="3298181"/>
            <a:ext cx="6858003" cy="26163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rot="16200000" flipV="1">
            <a:off x="-3256806" y="3413510"/>
            <a:ext cx="6858003" cy="6095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4"/>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79" y="1845735"/>
            <a:ext cx="10058401"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3" y="6459787"/>
            <a:ext cx="2472271" cy="365125"/>
          </a:xfrm>
          <a:prstGeom prst="rect">
            <a:avLst/>
          </a:prstGeom>
        </p:spPr>
        <p:txBody>
          <a:bodyPr vert="horz" lIns="91440" tIns="45720" rIns="91440" bIns="45720" rtlCol="0" anchor="ctr"/>
          <a:lstStyle>
            <a:lvl1pPr algn="l">
              <a:defRPr sz="900">
                <a:solidFill>
                  <a:srgbClr val="FFFFFF"/>
                </a:solidFill>
              </a:defRPr>
            </a:lvl1pPr>
          </a:lstStyle>
          <a:p>
            <a:fld id="{240CDC23-E565-C848-9AF6-12BD09C53D91}" type="datetimeFigureOut">
              <a:rPr lang="en-US" smtClean="0"/>
              <a:t>12/13/21</a:t>
            </a:fld>
            <a:endParaRPr lang="en-US"/>
          </a:p>
        </p:txBody>
      </p:sp>
      <p:sp>
        <p:nvSpPr>
          <p:cNvPr id="5" name="Footer Placeholder 4"/>
          <p:cNvSpPr>
            <a:spLocks noGrp="1"/>
          </p:cNvSpPr>
          <p:nvPr>
            <p:ph type="ftr" sz="quarter" idx="3"/>
          </p:nvPr>
        </p:nvSpPr>
        <p:spPr>
          <a:xfrm>
            <a:off x="3686187" y="6459787"/>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61" y="6459787"/>
            <a:ext cx="1312025" cy="365125"/>
          </a:xfrm>
          <a:prstGeom prst="rect">
            <a:avLst/>
          </a:prstGeom>
        </p:spPr>
        <p:txBody>
          <a:bodyPr vert="horz" lIns="91440" tIns="45720" rIns="91440" bIns="45720" rtlCol="0" anchor="ctr"/>
          <a:lstStyle>
            <a:lvl1pPr algn="r">
              <a:defRPr sz="1051">
                <a:solidFill>
                  <a:srgbClr val="FFFFFF"/>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2891552665"/>
      </p:ext>
    </p:extLst>
  </p:cSld>
  <p:clrMap bg1="lt1" tx1="dk1" bg2="lt2" tx2="dk2" accent1="accent1" accent2="accent2" accent3="accent3" accent4="accent4" accent5="accent5" accent6="accent6" hlink="hlink" folHlink="folHlink"/>
  <p:sldLayoutIdLst>
    <p:sldLayoutId id="2147483736" r:id="rId1"/>
    <p:sldLayoutId id="2147483743" r:id="rId2"/>
    <p:sldLayoutId id="2147483738" r:id="rId3"/>
    <p:sldLayoutId id="2147483739" r:id="rId4"/>
    <p:sldLayoutId id="2147483740" r:id="rId5"/>
    <p:sldLayoutId id="2147483737" r:id="rId6"/>
  </p:sldLayoutIdLst>
  <p:txStyles>
    <p:titleStyle>
      <a:lvl1pPr algn="l" defTabSz="914377" rtl="0" eaLnBrk="1" latinLnBrk="0" hangingPunct="1">
        <a:lnSpc>
          <a:spcPct val="85000"/>
        </a:lnSpc>
        <a:spcBef>
          <a:spcPct val="0"/>
        </a:spcBef>
        <a:buNone/>
        <a:defRPr sz="4800" kern="1200" spc="-51" baseline="0">
          <a:solidFill>
            <a:schemeClr val="tx1">
              <a:lumMod val="75000"/>
              <a:lumOff val="25000"/>
            </a:schemeClr>
          </a:solidFill>
          <a:latin typeface="+mj-lt"/>
          <a:ea typeface="+mj-ea"/>
          <a:cs typeface="+mj-cs"/>
        </a:defRPr>
      </a:lvl1pPr>
    </p:titleStyle>
    <p:bodyStyle>
      <a:lvl1pPr marL="91438" indent="-91438" algn="l" defTabSz="914377"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38" indent="-182875" algn="l" defTabSz="914377"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14" indent="-182875" algn="l" defTabSz="914377"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789" indent="-182875" algn="l" defTabSz="914377"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65" indent="-182875" algn="l" defTabSz="914377"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099973" indent="-228594" algn="l" defTabSz="914377"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299968" indent="-228594" algn="l" defTabSz="914377"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499963" indent="-228594" algn="l" defTabSz="914377"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699958" indent="-228594" algn="l" defTabSz="914377"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29.xml"/><Relationship Id="rId1" Type="http://schemas.openxmlformats.org/officeDocument/2006/relationships/slideLayout" Target="../slideLayouts/slideLayout1.xml"/><Relationship Id="rId4" Type="http://schemas.openxmlformats.org/officeDocument/2006/relationships/image" Target="../media/image7.emf"/></Relationships>
</file>

<file path=ppt/slides/_rels/slide37.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32.xml"/><Relationship Id="rId1" Type="http://schemas.openxmlformats.org/officeDocument/2006/relationships/slideLayout" Target="../slideLayouts/slideLayout1.xml"/><Relationship Id="rId4" Type="http://schemas.openxmlformats.org/officeDocument/2006/relationships/image" Target="../media/image9.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33.xml"/><Relationship Id="rId1" Type="http://schemas.openxmlformats.org/officeDocument/2006/relationships/slideLayout" Target="../slideLayouts/slideLayout1.xml"/><Relationship Id="rId4" Type="http://schemas.openxmlformats.org/officeDocument/2006/relationships/image" Target="../media/image11.emf"/></Relationships>
</file>

<file path=ppt/slides/_rels/slide41.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39.xml"/><Relationship Id="rId1" Type="http://schemas.openxmlformats.org/officeDocument/2006/relationships/slideLayout" Target="../slideLayouts/slideLayout1.xml"/><Relationship Id="rId4" Type="http://schemas.openxmlformats.org/officeDocument/2006/relationships/image" Target="../media/image16.emf"/></Relationships>
</file>

<file path=ppt/slides/_rels/slide4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notesSlide" Target="../notesSlides/notesSlide41.xml"/><Relationship Id="rId7" Type="http://schemas.openxmlformats.org/officeDocument/2006/relationships/image" Target="../media/image20.emf"/><Relationship Id="rId2" Type="http://schemas.openxmlformats.org/officeDocument/2006/relationships/slideLayout" Target="../slideLayouts/slideLayout1.xml"/><Relationship Id="rId1" Type="http://schemas.openxmlformats.org/officeDocument/2006/relationships/vmlDrawing" Target="../drawings/vmlDrawing1.vml"/><Relationship Id="rId6" Type="http://schemas.openxmlformats.org/officeDocument/2006/relationships/image" Target="../media/image19.emf"/><Relationship Id="rId5" Type="http://schemas.openxmlformats.org/officeDocument/2006/relationships/image" Target="../media/image18.emf"/><Relationship Id="rId4" Type="http://schemas.openxmlformats.org/officeDocument/2006/relationships/oleObject" Target="../embeddings/oleObject1.bin"/></Relationships>
</file>

<file path=ppt/slides/_rels/slide49.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42.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46.xml"/><Relationship Id="rId1" Type="http://schemas.openxmlformats.org/officeDocument/2006/relationships/slideLayout" Target="../slideLayouts/slideLayout1.xml"/><Relationship Id="rId4" Type="http://schemas.openxmlformats.org/officeDocument/2006/relationships/image" Target="../media/image22.emf"/></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49.xml"/><Relationship Id="rId1" Type="http://schemas.openxmlformats.org/officeDocument/2006/relationships/slideLayout" Target="../slideLayouts/slideLayout2.xml"/><Relationship Id="rId4" Type="http://schemas.openxmlformats.org/officeDocument/2006/relationships/image" Target="../media/image25.emf"/></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notesSlide" Target="../notesSlides/notesSlide51.xml"/><Relationship Id="rId1" Type="http://schemas.openxmlformats.org/officeDocument/2006/relationships/slideLayout" Target="../slideLayouts/slideLayout2.xml"/><Relationship Id="rId5" Type="http://schemas.openxmlformats.org/officeDocument/2006/relationships/image" Target="../media/image27.emf"/><Relationship Id="rId4" Type="http://schemas.openxmlformats.org/officeDocument/2006/relationships/image" Target="../media/image6.emf"/></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6.xml"/></Relationships>
</file>

<file path=ppt/slides/_rels/slide61.xml.rels><?xml version="1.0" encoding="UTF-8" standalone="yes"?>
<Relationships xmlns="http://schemas.openxmlformats.org/package/2006/relationships"><Relationship Id="rId3" Type="http://schemas.openxmlformats.org/officeDocument/2006/relationships/notesSlide" Target="../notesSlides/notesSlide54.xml"/><Relationship Id="rId2" Type="http://schemas.openxmlformats.org/officeDocument/2006/relationships/slideLayout" Target="../slideLayouts/slideLayout1.xml"/><Relationship Id="rId1" Type="http://schemas.openxmlformats.org/officeDocument/2006/relationships/vmlDrawing" Target="../drawings/vmlDrawing2.vml"/><Relationship Id="rId6" Type="http://schemas.openxmlformats.org/officeDocument/2006/relationships/image" Target="../media/image28.emf"/><Relationship Id="rId5" Type="http://schemas.openxmlformats.org/officeDocument/2006/relationships/oleObject" Target="../embeddings/oleObject2.bin"/><Relationship Id="rId4" Type="http://schemas.openxmlformats.org/officeDocument/2006/relationships/image" Target="../media/image45.png"/></Relationships>
</file>

<file path=ppt/slides/_rels/slide6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55.xml"/><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3" Type="http://schemas.openxmlformats.org/officeDocument/2006/relationships/image" Target="../media/image31.emf"/><Relationship Id="rId7" Type="http://schemas.openxmlformats.org/officeDocument/2006/relationships/image" Target="../media/image30.emf"/><Relationship Id="rId2" Type="http://schemas.openxmlformats.org/officeDocument/2006/relationships/slideLayout" Target="../slideLayouts/slideLayout1.xml"/><Relationship Id="rId1" Type="http://schemas.openxmlformats.org/officeDocument/2006/relationships/vmlDrawing" Target="../drawings/vmlDrawing3.vml"/><Relationship Id="rId6" Type="http://schemas.openxmlformats.org/officeDocument/2006/relationships/oleObject" Target="../embeddings/oleObject4.bin"/><Relationship Id="rId5" Type="http://schemas.openxmlformats.org/officeDocument/2006/relationships/image" Target="../media/image29.emf"/><Relationship Id="rId4" Type="http://schemas.openxmlformats.org/officeDocument/2006/relationships/oleObject" Target="../embeddings/oleObject3.bin"/></Relationships>
</file>

<file path=ppt/slides/_rels/slide64.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image" Target="../media/image31.emf"/><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Layout" Target="../slideLayouts/slideLayout1.xml"/><Relationship Id="rId1" Type="http://schemas.openxmlformats.org/officeDocument/2006/relationships/vmlDrawing" Target="../drawings/vmlDrawing4.vml"/><Relationship Id="rId6" Type="http://schemas.openxmlformats.org/officeDocument/2006/relationships/image" Target="../media/image34.emf"/><Relationship Id="rId5" Type="http://schemas.openxmlformats.org/officeDocument/2006/relationships/image" Target="../media/image32.emf"/><Relationship Id="rId4" Type="http://schemas.openxmlformats.org/officeDocument/2006/relationships/image" Target="../media/image33.emf"/></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6.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3" Type="http://schemas.openxmlformats.org/officeDocument/2006/relationships/hyperlink" Target="http://nlp.stanford.edu/projects/glove/" TargetMode="External"/><Relationship Id="rId2" Type="http://schemas.openxmlformats.org/officeDocument/2006/relationships/hyperlink" Target="https://code.google.com/archive/p/word2vec/" TargetMode="External"/><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6.xml"/></Relationships>
</file>

<file path=ppt/slides/_rels/slide81.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notesSlide" Target="../notesSlides/notesSlide68.xml"/><Relationship Id="rId1" Type="http://schemas.openxmlformats.org/officeDocument/2006/relationships/slideLayout" Target="../slideLayouts/slideLayout1.xml"/></Relationships>
</file>

<file path=ppt/slides/_rels/slide82.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notesSlide" Target="../notesSlides/notesSlide69.xml"/><Relationship Id="rId1" Type="http://schemas.openxmlformats.org/officeDocument/2006/relationships/slideLayout" Target="../slideLayouts/slideLayout1.xml"/></Relationships>
</file>

<file path=ppt/slides/_rels/slide83.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notesSlide" Target="../notesSlides/notesSlide70.xml"/><Relationship Id="rId1" Type="http://schemas.openxmlformats.org/officeDocument/2006/relationships/slideLayout" Target="../slideLayouts/slideLayout1.xml"/><Relationship Id="rId4" Type="http://schemas.openxmlformats.org/officeDocument/2006/relationships/image" Target="../media/image37.emf"/></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1.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1.xml"/></Relationships>
</file>

<file path=ppt/slides/_rels/slide86.xml.rels><?xml version="1.0" encoding="UTF-8" standalone="yes"?>
<Relationships xmlns="http://schemas.openxmlformats.org/package/2006/relationships"><Relationship Id="rId3" Type="http://schemas.openxmlformats.org/officeDocument/2006/relationships/image" Target="../media/image38.emf"/><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6.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1.xml"/></Relationships>
</file>

<file path=ppt/slides/_rels/slide92.xml.rels><?xml version="1.0" encoding="UTF-8" standalone="yes"?>
<Relationships xmlns="http://schemas.openxmlformats.org/package/2006/relationships"><Relationship Id="rId3" Type="http://schemas.openxmlformats.org/officeDocument/2006/relationships/image" Target="../media/image39.emf"/><Relationship Id="rId2" Type="http://schemas.openxmlformats.org/officeDocument/2006/relationships/notesSlide" Target="../notesSlides/notesSlide78.xml"/><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image" Target="../media/image40.jpg"/><Relationship Id="rId1" Type="http://schemas.openxmlformats.org/officeDocument/2006/relationships/slideLayout" Target="../slideLayouts/slideLayout1.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80.xml"/><Relationship Id="rId1" Type="http://schemas.openxmlformats.org/officeDocument/2006/relationships/slideLayout" Target="../slideLayouts/slideLayout1.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1.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1.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a:xfrm>
            <a:off x="4343400" y="731520"/>
            <a:ext cx="7162799" cy="5257800"/>
          </a:xfrm>
        </p:spPr>
        <p:txBody>
          <a:bodyPr>
            <a:normAutofit lnSpcReduction="10000"/>
          </a:bodyPr>
          <a:lstStyle/>
          <a:p>
            <a:r>
              <a:rPr lang="en-US" sz="4000" dirty="0">
                <a:solidFill>
                  <a:schemeClr val="tx2"/>
                </a:solidFill>
              </a:rPr>
              <a:t>Word Meaning</a:t>
            </a:r>
          </a:p>
          <a:p>
            <a:r>
              <a:rPr lang="en-US" sz="4000" dirty="0">
                <a:solidFill>
                  <a:schemeClr val="tx2"/>
                </a:solidFill>
              </a:rPr>
              <a:t>“In NLP, word </a:t>
            </a:r>
            <a:r>
              <a:rPr lang="en-US" sz="4000" b="1" dirty="0">
                <a:solidFill>
                  <a:schemeClr val="tx2"/>
                </a:solidFill>
              </a:rPr>
              <a:t>embedding</a:t>
            </a:r>
            <a:r>
              <a:rPr lang="en-US" sz="4000" dirty="0">
                <a:solidFill>
                  <a:schemeClr val="tx2"/>
                </a:solidFill>
              </a:rPr>
              <a:t> is a term used for the representation of word meaning for text analysis, typically in the form of a real-valued vector that encodes the meaning of the word such that the words that are closer in the vector space are expected to be similar in meaning” (Wikipedia)</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r>
              <a:rPr lang="en-US" dirty="0" err="1"/>
              <a:t>Jurafsky</a:t>
            </a:r>
            <a:r>
              <a:rPr lang="en-US" dirty="0"/>
              <a:t> and Martin (2022),</a:t>
            </a:r>
          </a:p>
          <a:p>
            <a:r>
              <a:rPr lang="en-US" dirty="0"/>
              <a:t>Speech and Language Processing</a:t>
            </a:r>
          </a:p>
          <a:p>
            <a:r>
              <a:rPr lang="en-US" dirty="0"/>
              <a:t>Chapter 6</a:t>
            </a:r>
          </a:p>
        </p:txBody>
      </p:sp>
    </p:spTree>
    <p:extLst>
      <p:ext uri="{BB962C8B-B14F-4D97-AF65-F5344CB8AC3E}">
        <p14:creationId xmlns:p14="http://schemas.microsoft.com/office/powerpoint/2010/main" val="650499971"/>
      </p:ext>
    </p:extLst>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A4A671-4C20-184F-9AF1-B56E365BC636}"/>
              </a:ext>
            </a:extLst>
          </p:cNvPr>
          <p:cNvSpPr>
            <a:spLocks noGrp="1"/>
          </p:cNvSpPr>
          <p:nvPr>
            <p:ph type="title"/>
          </p:nvPr>
        </p:nvSpPr>
        <p:spPr>
          <a:xfrm>
            <a:off x="685800" y="152401"/>
            <a:ext cx="11887200" cy="1033767"/>
          </a:xfrm>
        </p:spPr>
        <p:txBody>
          <a:bodyPr/>
          <a:lstStyle/>
          <a:p>
            <a:r>
              <a:rPr lang="en-US" dirty="0"/>
              <a:t>Abbé Gabriel Girard 1718</a:t>
            </a:r>
          </a:p>
        </p:txBody>
      </p:sp>
      <p:pic>
        <p:nvPicPr>
          <p:cNvPr id="5" name="Content Placeholder 4">
            <a:extLst>
              <a:ext uri="{FF2B5EF4-FFF2-40B4-BE49-F238E27FC236}">
                <a16:creationId xmlns:a16="http://schemas.microsoft.com/office/drawing/2014/main" id="{AA8D195D-4059-AE46-A181-114A704339BC}"/>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845819" y="275072"/>
            <a:ext cx="4260181" cy="6155458"/>
          </a:xfrm>
        </p:spPr>
      </p:pic>
      <p:sp>
        <p:nvSpPr>
          <p:cNvPr id="6" name="TextBox 5">
            <a:extLst>
              <a:ext uri="{FF2B5EF4-FFF2-40B4-BE49-F238E27FC236}">
                <a16:creationId xmlns:a16="http://schemas.microsoft.com/office/drawing/2014/main" id="{74A8A305-5329-8F4D-A263-F68A41E9C95A}"/>
              </a:ext>
            </a:extLst>
          </p:cNvPr>
          <p:cNvSpPr txBox="1"/>
          <p:nvPr/>
        </p:nvSpPr>
        <p:spPr>
          <a:xfrm>
            <a:off x="1310244" y="3352801"/>
            <a:ext cx="5638799" cy="2585323"/>
          </a:xfrm>
          <a:prstGeom prst="rect">
            <a:avLst/>
          </a:prstGeom>
          <a:noFill/>
        </p:spPr>
        <p:txBody>
          <a:bodyPr wrap="square" rtlCol="0">
            <a:spAutoFit/>
          </a:bodyPr>
          <a:lstStyle/>
          <a:p>
            <a:endParaRPr lang="en-US" sz="3600" dirty="0"/>
          </a:p>
          <a:p>
            <a:r>
              <a:rPr lang="en-US" sz="3600" dirty="0"/>
              <a:t> [I do not believe that there is a synonymous word in any language]</a:t>
            </a:r>
          </a:p>
          <a:p>
            <a:endParaRPr lang="en-US" dirty="0"/>
          </a:p>
        </p:txBody>
      </p:sp>
      <p:pic>
        <p:nvPicPr>
          <p:cNvPr id="8" name="Picture 7">
            <a:extLst>
              <a:ext uri="{FF2B5EF4-FFF2-40B4-BE49-F238E27FC236}">
                <a16:creationId xmlns:a16="http://schemas.microsoft.com/office/drawing/2014/main" id="{A7A70966-4009-F24E-BD1F-72523EEAAD5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95400" y="2058657"/>
            <a:ext cx="5612437" cy="1486827"/>
          </a:xfrm>
          <a:prstGeom prst="rect">
            <a:avLst/>
          </a:prstGeom>
        </p:spPr>
      </p:pic>
      <p:sp>
        <p:nvSpPr>
          <p:cNvPr id="9" name="Rectangle 8">
            <a:extLst>
              <a:ext uri="{FF2B5EF4-FFF2-40B4-BE49-F238E27FC236}">
                <a16:creationId xmlns:a16="http://schemas.microsoft.com/office/drawing/2014/main" id="{E64B1A96-0FB8-6E4D-B692-2569BDEB03F1}"/>
              </a:ext>
            </a:extLst>
          </p:cNvPr>
          <p:cNvSpPr/>
          <p:nvPr/>
        </p:nvSpPr>
        <p:spPr>
          <a:xfrm>
            <a:off x="3200400" y="2999226"/>
            <a:ext cx="3764893" cy="6524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a:extLst>
              <a:ext uri="{FF2B5EF4-FFF2-40B4-BE49-F238E27FC236}">
                <a16:creationId xmlns:a16="http://schemas.microsoft.com/office/drawing/2014/main" id="{D806D7B0-2BE3-C945-87E5-D9CB8AEA463A}"/>
              </a:ext>
            </a:extLst>
          </p:cNvPr>
          <p:cNvSpPr txBox="1"/>
          <p:nvPr/>
        </p:nvSpPr>
        <p:spPr>
          <a:xfrm>
            <a:off x="1066800" y="1946319"/>
            <a:ext cx="369012" cy="646331"/>
          </a:xfrm>
          <a:prstGeom prst="rect">
            <a:avLst/>
          </a:prstGeom>
          <a:noFill/>
        </p:spPr>
        <p:txBody>
          <a:bodyPr wrap="none" rtlCol="0">
            <a:spAutoFit/>
          </a:bodyPr>
          <a:lstStyle/>
          <a:p>
            <a:r>
              <a:rPr lang="en-US" sz="3600" dirty="0"/>
              <a:t>"</a:t>
            </a:r>
          </a:p>
        </p:txBody>
      </p:sp>
      <p:sp>
        <p:nvSpPr>
          <p:cNvPr id="11" name="TextBox 10">
            <a:extLst>
              <a:ext uri="{FF2B5EF4-FFF2-40B4-BE49-F238E27FC236}">
                <a16:creationId xmlns:a16="http://schemas.microsoft.com/office/drawing/2014/main" id="{B4B7F8F8-5DE4-334B-B403-819ED33652AF}"/>
              </a:ext>
            </a:extLst>
          </p:cNvPr>
          <p:cNvSpPr txBox="1"/>
          <p:nvPr/>
        </p:nvSpPr>
        <p:spPr>
          <a:xfrm>
            <a:off x="2971800" y="2882349"/>
            <a:ext cx="369012" cy="646331"/>
          </a:xfrm>
          <a:prstGeom prst="rect">
            <a:avLst/>
          </a:prstGeom>
          <a:noFill/>
        </p:spPr>
        <p:txBody>
          <a:bodyPr wrap="square" rtlCol="0">
            <a:spAutoFit/>
          </a:bodyPr>
          <a:lstStyle/>
          <a:p>
            <a:r>
              <a:rPr lang="en-US" sz="3600" dirty="0"/>
              <a:t>"</a:t>
            </a:r>
          </a:p>
        </p:txBody>
      </p:sp>
      <p:sp>
        <p:nvSpPr>
          <p:cNvPr id="12" name="TextBox 11">
            <a:extLst>
              <a:ext uri="{FF2B5EF4-FFF2-40B4-BE49-F238E27FC236}">
                <a16:creationId xmlns:a16="http://schemas.microsoft.com/office/drawing/2014/main" id="{C447CCB0-A74F-E24F-9FC1-B42ADE507695}"/>
              </a:ext>
            </a:extLst>
          </p:cNvPr>
          <p:cNvSpPr txBox="1"/>
          <p:nvPr/>
        </p:nvSpPr>
        <p:spPr>
          <a:xfrm>
            <a:off x="1066800" y="1378490"/>
            <a:ext cx="3313728" cy="523220"/>
          </a:xfrm>
          <a:prstGeom prst="rect">
            <a:avLst/>
          </a:prstGeom>
          <a:noFill/>
        </p:spPr>
        <p:txBody>
          <a:bodyPr wrap="none" rtlCol="0">
            <a:spAutoFit/>
          </a:bodyPr>
          <a:lstStyle/>
          <a:p>
            <a:r>
              <a:rPr lang="en-US" sz="2800" dirty="0"/>
              <a:t>Re: "exact" synonyms</a:t>
            </a:r>
          </a:p>
        </p:txBody>
      </p:sp>
      <p:sp>
        <p:nvSpPr>
          <p:cNvPr id="3" name="TextBox 2">
            <a:extLst>
              <a:ext uri="{FF2B5EF4-FFF2-40B4-BE49-F238E27FC236}">
                <a16:creationId xmlns:a16="http://schemas.microsoft.com/office/drawing/2014/main" id="{40D36AE0-A924-0441-8B8F-BD289294B1A4}"/>
              </a:ext>
            </a:extLst>
          </p:cNvPr>
          <p:cNvSpPr txBox="1"/>
          <p:nvPr/>
        </p:nvSpPr>
        <p:spPr>
          <a:xfrm>
            <a:off x="4667003" y="6578930"/>
            <a:ext cx="2479461" cy="369332"/>
          </a:xfrm>
          <a:prstGeom prst="rect">
            <a:avLst/>
          </a:prstGeom>
          <a:noFill/>
        </p:spPr>
        <p:txBody>
          <a:bodyPr wrap="none" rtlCol="0">
            <a:spAutoFit/>
          </a:bodyPr>
          <a:lstStyle/>
          <a:p>
            <a:r>
              <a:rPr lang="en-US" dirty="0"/>
              <a:t>Thanks to Mark </a:t>
            </a:r>
            <a:r>
              <a:rPr lang="en-US" dirty="0" err="1"/>
              <a:t>Aronoff</a:t>
            </a:r>
            <a:r>
              <a:rPr lang="en-US" dirty="0"/>
              <a:t>!</a:t>
            </a:r>
          </a:p>
        </p:txBody>
      </p:sp>
    </p:spTree>
    <p:extLst>
      <p:ext uri="{BB962C8B-B14F-4D97-AF65-F5344CB8AC3E}">
        <p14:creationId xmlns:p14="http://schemas.microsoft.com/office/powerpoint/2010/main" val="852079940"/>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a:xfrm>
            <a:off x="4343400" y="228600"/>
            <a:ext cx="7391400" cy="6477000"/>
          </a:xfrm>
        </p:spPr>
        <p:txBody>
          <a:bodyPr>
            <a:normAutofit/>
          </a:bodyPr>
          <a:lstStyle/>
          <a:p>
            <a:r>
              <a:rPr lang="en-US" sz="4000" dirty="0">
                <a:solidFill>
                  <a:schemeClr val="tx2"/>
                </a:solidFill>
              </a:rPr>
              <a:t>SUMMARY</a:t>
            </a:r>
          </a:p>
          <a:p>
            <a:r>
              <a:rPr lang="en-US" sz="4000" dirty="0">
                <a:solidFill>
                  <a:schemeClr val="tx2"/>
                </a:solidFill>
              </a:rPr>
              <a:t>Word Meaning</a:t>
            </a:r>
          </a:p>
          <a:p>
            <a:r>
              <a:rPr lang="en-US" sz="4000" dirty="0">
                <a:solidFill>
                  <a:schemeClr val="tx2"/>
                </a:solidFill>
              </a:rPr>
              <a:t>Vector Semantics</a:t>
            </a:r>
          </a:p>
          <a:p>
            <a:r>
              <a:rPr lang="en-US" sz="4000" dirty="0">
                <a:solidFill>
                  <a:schemeClr val="tx2"/>
                </a:solidFill>
              </a:rPr>
              <a:t>Words and Vectors</a:t>
            </a:r>
          </a:p>
          <a:p>
            <a:r>
              <a:rPr lang="en-US" sz="4000" dirty="0">
                <a:solidFill>
                  <a:schemeClr val="tx2"/>
                </a:solidFill>
              </a:rPr>
              <a:t>Cosine metric of word similarity</a:t>
            </a:r>
          </a:p>
          <a:p>
            <a:r>
              <a:rPr lang="en-US" sz="4000" dirty="0">
                <a:solidFill>
                  <a:schemeClr val="tx2"/>
                </a:solidFill>
              </a:rPr>
              <a:t>TF-IDF term </a:t>
            </a:r>
            <a:r>
              <a:rPr lang="en-US" sz="4000" dirty="0" err="1">
                <a:solidFill>
                  <a:schemeClr val="tx2"/>
                </a:solidFill>
              </a:rPr>
              <a:t>freq</a:t>
            </a:r>
            <a:r>
              <a:rPr lang="en-US" sz="4000" dirty="0">
                <a:solidFill>
                  <a:schemeClr val="tx2"/>
                </a:solidFill>
              </a:rPr>
              <a:t> / document </a:t>
            </a:r>
            <a:r>
              <a:rPr lang="en-US" sz="4000" dirty="0" err="1">
                <a:solidFill>
                  <a:schemeClr val="tx2"/>
                </a:solidFill>
              </a:rPr>
              <a:t>freq</a:t>
            </a:r>
            <a:endParaRPr lang="en-US" sz="4000" dirty="0">
              <a:solidFill>
                <a:schemeClr val="tx2"/>
              </a:solidFill>
            </a:endParaRPr>
          </a:p>
          <a:p>
            <a:r>
              <a:rPr lang="en-US" sz="4000" dirty="0">
                <a:solidFill>
                  <a:schemeClr val="tx2"/>
                </a:solidFill>
              </a:rPr>
              <a:t>PMI Pointwise Mutual Information</a:t>
            </a:r>
          </a:p>
          <a:p>
            <a:r>
              <a:rPr lang="en-US" sz="4000" dirty="0">
                <a:solidFill>
                  <a:schemeClr val="tx2"/>
                </a:solidFill>
              </a:rPr>
              <a:t>Word2vec: Learning embeddings</a:t>
            </a:r>
          </a:p>
          <a:p>
            <a:r>
              <a:rPr lang="en-US" sz="4000" dirty="0">
                <a:solidFill>
                  <a:schemeClr val="tx2"/>
                </a:solidFill>
              </a:rPr>
              <a:t>Properties of Embeddings</a:t>
            </a:r>
          </a:p>
          <a:p>
            <a:endParaRPr lang="en-US" sz="4000" dirty="0">
              <a:solidFill>
                <a:schemeClr val="tx2"/>
              </a:solidFill>
            </a:endParaRPr>
          </a:p>
          <a:p>
            <a:endParaRPr lang="en-US" sz="4000" dirty="0">
              <a:solidFill>
                <a:schemeClr val="tx2"/>
              </a:solidFill>
            </a:endParaRPr>
          </a:p>
          <a:p>
            <a:endParaRPr lang="en-US" sz="4000" dirty="0">
              <a:solidFill>
                <a:schemeClr val="tx2"/>
              </a:solidFill>
            </a:endParaRPr>
          </a:p>
          <a:p>
            <a:endParaRPr lang="en-US" sz="4000" dirty="0">
              <a:solidFill>
                <a:schemeClr val="tx2"/>
              </a:solidFill>
            </a:endParaRPr>
          </a:p>
          <a:p>
            <a:endParaRPr lang="en-US" sz="4000" dirty="0">
              <a:solidFill>
                <a:schemeClr val="tx2"/>
              </a:solidFill>
            </a:endParaRPr>
          </a:p>
          <a:p>
            <a:endParaRPr lang="en-US" sz="4000" dirty="0">
              <a:solidFill>
                <a:schemeClr val="tx2"/>
              </a:solidFill>
            </a:endParaRP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628253353"/>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Relation: </a:t>
            </a:r>
            <a:r>
              <a:rPr lang="en-US" b="1" dirty="0"/>
              <a:t>Similarity</a:t>
            </a:r>
          </a:p>
        </p:txBody>
      </p:sp>
      <p:sp>
        <p:nvSpPr>
          <p:cNvPr id="3" name="Content Placeholder 2"/>
          <p:cNvSpPr>
            <a:spLocks noGrp="1"/>
          </p:cNvSpPr>
          <p:nvPr>
            <p:ph idx="1"/>
          </p:nvPr>
        </p:nvSpPr>
        <p:spPr/>
        <p:txBody>
          <a:bodyPr/>
          <a:lstStyle/>
          <a:p>
            <a:pPr marL="91440" lvl="2" indent="-91440">
              <a:spcBef>
                <a:spcPts val="1200"/>
              </a:spcBef>
              <a:spcAft>
                <a:spcPts val="200"/>
              </a:spcAft>
              <a:buSzPct val="100000"/>
              <a:buFont typeface="Calibri" panose="020F0502020204030204" pitchFamily="34" charset="0"/>
              <a:buChar char=" "/>
            </a:pPr>
            <a:r>
              <a:rPr lang="en-US" sz="3200" dirty="0">
                <a:latin typeface="Calibri" charset="0"/>
                <a:ea typeface="Calibri" charset="0"/>
                <a:cs typeface="Calibri" charset="0"/>
              </a:rPr>
              <a:t>Words with similar meanings.  Not synonyms, but sharing some element of meaning</a:t>
            </a:r>
          </a:p>
          <a:p>
            <a:pPr marL="91440" lvl="2" indent="-91440">
              <a:spcBef>
                <a:spcPts val="1200"/>
              </a:spcBef>
              <a:spcAft>
                <a:spcPts val="200"/>
              </a:spcAft>
              <a:buSzPct val="100000"/>
              <a:buFont typeface="Calibri" panose="020F0502020204030204" pitchFamily="34" charset="0"/>
              <a:buChar char=" "/>
            </a:pPr>
            <a:endParaRPr lang="en-US" sz="2400" dirty="0">
              <a:latin typeface="Courier"/>
              <a:cs typeface="Courier"/>
            </a:endParaRPr>
          </a:p>
          <a:p>
            <a:pPr marL="91440" lvl="2" indent="-91440">
              <a:spcBef>
                <a:spcPts val="1200"/>
              </a:spcBef>
              <a:spcAft>
                <a:spcPts val="200"/>
              </a:spcAft>
              <a:buSzPct val="100000"/>
              <a:buFont typeface="Calibri" panose="020F0502020204030204" pitchFamily="34" charset="0"/>
              <a:buChar char=" "/>
            </a:pPr>
            <a:r>
              <a:rPr lang="en-US" sz="3200" dirty="0">
                <a:latin typeface="Courier" charset="0"/>
                <a:ea typeface="Courier" charset="0"/>
                <a:cs typeface="Courier" charset="0"/>
              </a:rPr>
              <a:t>car, bicycle</a:t>
            </a:r>
          </a:p>
          <a:p>
            <a:pPr marL="91440" lvl="2" indent="-91440">
              <a:spcBef>
                <a:spcPts val="1200"/>
              </a:spcBef>
              <a:spcAft>
                <a:spcPts val="200"/>
              </a:spcAft>
              <a:buSzPct val="100000"/>
              <a:buFont typeface="Calibri" panose="020F0502020204030204" pitchFamily="34" charset="0"/>
              <a:buChar char=" "/>
            </a:pPr>
            <a:r>
              <a:rPr lang="en-US" sz="3200" dirty="0">
                <a:latin typeface="Courier" charset="0"/>
                <a:ea typeface="Courier" charset="0"/>
                <a:cs typeface="Courier" charset="0"/>
              </a:rPr>
              <a:t>cow, horse</a:t>
            </a:r>
          </a:p>
          <a:p>
            <a:endParaRPr lang="en-US" dirty="0"/>
          </a:p>
        </p:txBody>
      </p:sp>
    </p:spTree>
    <p:extLst>
      <p:ext uri="{BB962C8B-B14F-4D97-AF65-F5344CB8AC3E}">
        <p14:creationId xmlns:p14="http://schemas.microsoft.com/office/powerpoint/2010/main" val="35770504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683F85-09BA-164B-8C1A-C230ABE4A5F4}"/>
              </a:ext>
            </a:extLst>
          </p:cNvPr>
          <p:cNvSpPr>
            <a:spLocks noGrp="1"/>
          </p:cNvSpPr>
          <p:nvPr>
            <p:ph type="title"/>
          </p:nvPr>
        </p:nvSpPr>
        <p:spPr/>
        <p:txBody>
          <a:bodyPr/>
          <a:lstStyle/>
          <a:p>
            <a:r>
              <a:rPr lang="en-US" dirty="0"/>
              <a:t>Ask humans how similar 2 words are</a:t>
            </a:r>
          </a:p>
        </p:txBody>
      </p:sp>
      <p:graphicFrame>
        <p:nvGraphicFramePr>
          <p:cNvPr id="4" name="Content Placeholder 3">
            <a:extLst>
              <a:ext uri="{FF2B5EF4-FFF2-40B4-BE49-F238E27FC236}">
                <a16:creationId xmlns:a16="http://schemas.microsoft.com/office/drawing/2014/main" id="{C55544A2-008D-E345-808D-5AE802E8E626}"/>
              </a:ext>
            </a:extLst>
          </p:cNvPr>
          <p:cNvGraphicFramePr>
            <a:graphicFrameLocks noGrp="1"/>
          </p:cNvGraphicFramePr>
          <p:nvPr>
            <p:ph idx="1"/>
            <p:extLst>
              <p:ext uri="{D42A27DB-BD31-4B8C-83A1-F6EECF244321}">
                <p14:modId xmlns:p14="http://schemas.microsoft.com/office/powerpoint/2010/main" val="4051688062"/>
              </p:ext>
            </p:extLst>
          </p:nvPr>
        </p:nvGraphicFramePr>
        <p:xfrm>
          <a:off x="2971801" y="1846262"/>
          <a:ext cx="6918325" cy="3941710"/>
        </p:xfrm>
        <a:graphic>
          <a:graphicData uri="http://schemas.openxmlformats.org/drawingml/2006/table">
            <a:tbl>
              <a:tblPr firstRow="1" bandRow="1">
                <a:tableStyleId>{5C22544A-7EE6-4342-B048-85BDC9FD1C3A}</a:tableStyleId>
              </a:tblPr>
              <a:tblGrid>
                <a:gridCol w="1889125">
                  <a:extLst>
                    <a:ext uri="{9D8B030D-6E8A-4147-A177-3AD203B41FA5}">
                      <a16:colId xmlns:a16="http://schemas.microsoft.com/office/drawing/2014/main" val="4069172633"/>
                    </a:ext>
                  </a:extLst>
                </a:gridCol>
                <a:gridCol w="2514600">
                  <a:extLst>
                    <a:ext uri="{9D8B030D-6E8A-4147-A177-3AD203B41FA5}">
                      <a16:colId xmlns:a16="http://schemas.microsoft.com/office/drawing/2014/main" val="3213786418"/>
                    </a:ext>
                  </a:extLst>
                </a:gridCol>
                <a:gridCol w="2514600">
                  <a:extLst>
                    <a:ext uri="{9D8B030D-6E8A-4147-A177-3AD203B41FA5}">
                      <a16:colId xmlns:a16="http://schemas.microsoft.com/office/drawing/2014/main" val="1592160975"/>
                    </a:ext>
                  </a:extLst>
                </a:gridCol>
              </a:tblGrid>
              <a:tr h="466990">
                <a:tc>
                  <a:txBody>
                    <a:bodyPr/>
                    <a:lstStyle/>
                    <a:p>
                      <a:r>
                        <a:rPr lang="en-US" sz="2400" dirty="0"/>
                        <a:t>word1</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t>word2</a:t>
                      </a:r>
                    </a:p>
                  </a:txBody>
                  <a:tcPr/>
                </a:tc>
                <a:tc>
                  <a:txBody>
                    <a:bodyPr/>
                    <a:lstStyle/>
                    <a:p>
                      <a:r>
                        <a:rPr lang="en-US" sz="2400" dirty="0"/>
                        <a:t>similarity</a:t>
                      </a:r>
                    </a:p>
                  </a:txBody>
                  <a:tcPr/>
                </a:tc>
                <a:extLst>
                  <a:ext uri="{0D108BD9-81ED-4DB2-BD59-A6C34878D82A}">
                    <a16:rowId xmlns:a16="http://schemas.microsoft.com/office/drawing/2014/main" val="3135492860"/>
                  </a:ext>
                </a:extLst>
              </a:tr>
              <a:tr h="466990">
                <a:tc>
                  <a:txBody>
                    <a:bodyPr/>
                    <a:lstStyle/>
                    <a:p>
                      <a:r>
                        <a:rPr lang="en-US" sz="3200" dirty="0">
                          <a:effectLst/>
                          <a:latin typeface="Times New Roman" panose="02020603050405020304" pitchFamily="18" charset="0"/>
                          <a:cs typeface="Times New Roman" panose="02020603050405020304" pitchFamily="18" charset="0"/>
                        </a:rPr>
                        <a:t>vanish</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disappear</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9.8 </a:t>
                      </a:r>
                      <a:endParaRPr lang="en-US" sz="6000"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918428773"/>
                  </a:ext>
                </a:extLst>
              </a:tr>
              <a:tr h="466990">
                <a:tc>
                  <a:txBody>
                    <a:bodyPr/>
                    <a:lstStyle/>
                    <a:p>
                      <a:r>
                        <a:rPr lang="en-US" sz="3200" dirty="0">
                          <a:effectLst/>
                          <a:latin typeface="Times New Roman" panose="02020603050405020304" pitchFamily="18" charset="0"/>
                          <a:cs typeface="Times New Roman" panose="02020603050405020304" pitchFamily="18" charset="0"/>
                        </a:rPr>
                        <a:t>behave</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obey</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7.3 </a:t>
                      </a:r>
                      <a:endParaRPr lang="en-US" sz="6000"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3123566929"/>
                  </a:ext>
                </a:extLst>
              </a:tr>
              <a:tr h="466990">
                <a:tc>
                  <a:txBody>
                    <a:bodyPr/>
                    <a:lstStyle/>
                    <a:p>
                      <a:r>
                        <a:rPr lang="en-US" sz="3200" dirty="0">
                          <a:effectLst/>
                          <a:latin typeface="Times New Roman" panose="02020603050405020304" pitchFamily="18" charset="0"/>
                          <a:cs typeface="Times New Roman" panose="02020603050405020304" pitchFamily="18" charset="0"/>
                        </a:rPr>
                        <a:t>belief</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impression </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5.95 </a:t>
                      </a:r>
                      <a:endParaRPr lang="en-US" sz="6000"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612151455"/>
                  </a:ext>
                </a:extLst>
              </a:tr>
              <a:tr h="466990">
                <a:tc>
                  <a:txBody>
                    <a:bodyPr/>
                    <a:lstStyle/>
                    <a:p>
                      <a:r>
                        <a:rPr lang="en-US" sz="3200" dirty="0">
                          <a:effectLst/>
                          <a:latin typeface="Times New Roman" panose="02020603050405020304" pitchFamily="18" charset="0"/>
                          <a:cs typeface="Times New Roman" panose="02020603050405020304" pitchFamily="18" charset="0"/>
                        </a:rPr>
                        <a:t>muscle</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bone </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3.65 </a:t>
                      </a:r>
                      <a:endParaRPr lang="en-US" sz="6000"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733697757"/>
                  </a:ext>
                </a:extLst>
              </a:tr>
              <a:tr h="466990">
                <a:tc>
                  <a:txBody>
                    <a:bodyPr/>
                    <a:lstStyle/>
                    <a:p>
                      <a:r>
                        <a:rPr lang="en-US" sz="3200" dirty="0">
                          <a:effectLst/>
                          <a:latin typeface="Times New Roman" panose="02020603050405020304" pitchFamily="18" charset="0"/>
                          <a:cs typeface="Times New Roman" panose="02020603050405020304" pitchFamily="18" charset="0"/>
                        </a:rPr>
                        <a:t>modest</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flexible</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0.98 </a:t>
                      </a:r>
                      <a:endParaRPr lang="en-US" sz="6000"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62353346"/>
                  </a:ext>
                </a:extLst>
              </a:tr>
              <a:tr h="466990">
                <a:tc>
                  <a:txBody>
                    <a:bodyPr/>
                    <a:lstStyle/>
                    <a:p>
                      <a:r>
                        <a:rPr lang="en-US" sz="3200" dirty="0">
                          <a:effectLst/>
                          <a:latin typeface="Times New Roman" panose="02020603050405020304" pitchFamily="18" charset="0"/>
                          <a:cs typeface="Times New Roman" panose="02020603050405020304" pitchFamily="18" charset="0"/>
                        </a:rPr>
                        <a:t>hole</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agreement</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0.3 </a:t>
                      </a:r>
                      <a:endParaRPr lang="en-US" sz="6000"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395844498"/>
                  </a:ext>
                </a:extLst>
              </a:tr>
            </a:tbl>
          </a:graphicData>
        </a:graphic>
      </p:graphicFrame>
      <p:sp>
        <p:nvSpPr>
          <p:cNvPr id="5" name="TextBox 4">
            <a:extLst>
              <a:ext uri="{FF2B5EF4-FFF2-40B4-BE49-F238E27FC236}">
                <a16:creationId xmlns:a16="http://schemas.microsoft.com/office/drawing/2014/main" id="{5CDD254D-28BE-7E43-89B0-7BDDC061A516}"/>
              </a:ext>
            </a:extLst>
          </p:cNvPr>
          <p:cNvSpPr txBox="1"/>
          <p:nvPr/>
        </p:nvSpPr>
        <p:spPr>
          <a:xfrm>
            <a:off x="4038600" y="6248400"/>
            <a:ext cx="3646960" cy="369332"/>
          </a:xfrm>
          <a:prstGeom prst="rect">
            <a:avLst/>
          </a:prstGeom>
          <a:noFill/>
        </p:spPr>
        <p:txBody>
          <a:bodyPr wrap="none" rtlCol="0">
            <a:spAutoFit/>
          </a:bodyPr>
          <a:lstStyle/>
          <a:p>
            <a:r>
              <a:rPr lang="en-US" dirty="0"/>
              <a:t>SimLex-999 dataset (Hill et al., 2015) </a:t>
            </a:r>
          </a:p>
        </p:txBody>
      </p:sp>
    </p:spTree>
    <p:extLst>
      <p:ext uri="{BB962C8B-B14F-4D97-AF65-F5344CB8AC3E}">
        <p14:creationId xmlns:p14="http://schemas.microsoft.com/office/powerpoint/2010/main" val="22821491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1026"/>
          <p:cNvSpPr>
            <a:spLocks noGrp="1" noChangeArrowheads="1"/>
          </p:cNvSpPr>
          <p:nvPr>
            <p:ph type="title"/>
          </p:nvPr>
        </p:nvSpPr>
        <p:spPr>
          <a:xfrm>
            <a:off x="2346960" y="286605"/>
            <a:ext cx="7543800" cy="780196"/>
          </a:xfrm>
        </p:spPr>
        <p:txBody>
          <a:bodyPr/>
          <a:lstStyle/>
          <a:p>
            <a:r>
              <a:rPr lang="en-US" dirty="0"/>
              <a:t>Relation: Word relatedness</a:t>
            </a:r>
          </a:p>
        </p:txBody>
      </p:sp>
      <p:sp>
        <p:nvSpPr>
          <p:cNvPr id="82947" name="Rectangle 1027"/>
          <p:cNvSpPr>
            <a:spLocks noGrp="1" noChangeArrowheads="1"/>
          </p:cNvSpPr>
          <p:nvPr>
            <p:ph idx="1"/>
          </p:nvPr>
        </p:nvSpPr>
        <p:spPr/>
        <p:txBody>
          <a:bodyPr>
            <a:normAutofit/>
          </a:bodyPr>
          <a:lstStyle/>
          <a:p>
            <a:pPr>
              <a:lnSpc>
                <a:spcPct val="90000"/>
              </a:lnSpc>
            </a:pPr>
            <a:r>
              <a:rPr lang="en-US" sz="3200" dirty="0"/>
              <a:t>Also called "word association"</a:t>
            </a:r>
          </a:p>
          <a:p>
            <a:pPr>
              <a:lnSpc>
                <a:spcPct val="90000"/>
              </a:lnSpc>
            </a:pPr>
            <a:r>
              <a:rPr lang="en-US" sz="3200" dirty="0"/>
              <a:t>Words can be related in any way, perhaps via a semantic frame or field</a:t>
            </a:r>
            <a:endParaRPr lang="en-US" sz="3200" b="1" dirty="0"/>
          </a:p>
          <a:p>
            <a:pPr lvl="2">
              <a:lnSpc>
                <a:spcPct val="90000"/>
              </a:lnSpc>
            </a:pPr>
            <a:endParaRPr lang="en-US" sz="2800" dirty="0">
              <a:latin typeface="Courier"/>
              <a:cs typeface="Courier"/>
            </a:endParaRPr>
          </a:p>
          <a:p>
            <a:pPr lvl="2">
              <a:lnSpc>
                <a:spcPct val="90000"/>
              </a:lnSpc>
            </a:pPr>
            <a:r>
              <a:rPr lang="en-US" sz="2800" dirty="0">
                <a:latin typeface="Courier"/>
                <a:cs typeface="Courier"/>
              </a:rPr>
              <a:t>coffee, tea</a:t>
            </a:r>
            <a:r>
              <a:rPr lang="en-US" sz="2800" dirty="0"/>
              <a:t>:    </a:t>
            </a:r>
            <a:r>
              <a:rPr lang="en-US" sz="2800" b="1" dirty="0"/>
              <a:t>similar</a:t>
            </a:r>
          </a:p>
          <a:p>
            <a:pPr lvl="2">
              <a:lnSpc>
                <a:spcPct val="90000"/>
              </a:lnSpc>
            </a:pPr>
            <a:r>
              <a:rPr lang="en-US" sz="2800" dirty="0">
                <a:latin typeface="Courier"/>
                <a:cs typeface="Courier"/>
              </a:rPr>
              <a:t>coffee, cup</a:t>
            </a:r>
            <a:r>
              <a:rPr lang="en-US" sz="2800" dirty="0"/>
              <a:t>:   </a:t>
            </a:r>
            <a:r>
              <a:rPr lang="en-US" sz="2800" b="1" dirty="0"/>
              <a:t>related</a:t>
            </a:r>
            <a:r>
              <a:rPr lang="en-US" sz="2800" dirty="0"/>
              <a:t>, not similar</a:t>
            </a:r>
          </a:p>
        </p:txBody>
      </p:sp>
    </p:spTree>
    <p:extLst>
      <p:ext uri="{BB962C8B-B14F-4D97-AF65-F5344CB8AC3E}">
        <p14:creationId xmlns:p14="http://schemas.microsoft.com/office/powerpoint/2010/main" val="10103982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57B46D-E5D5-824F-B603-A61C517EB12F}"/>
              </a:ext>
            </a:extLst>
          </p:cNvPr>
          <p:cNvSpPr>
            <a:spLocks noGrp="1"/>
          </p:cNvSpPr>
          <p:nvPr>
            <p:ph type="title"/>
          </p:nvPr>
        </p:nvSpPr>
        <p:spPr>
          <a:xfrm>
            <a:off x="1066800" y="286605"/>
            <a:ext cx="8823960" cy="932596"/>
          </a:xfrm>
        </p:spPr>
        <p:txBody>
          <a:bodyPr/>
          <a:lstStyle/>
          <a:p>
            <a:r>
              <a:rPr lang="en-US" dirty="0"/>
              <a:t>Semantic field</a:t>
            </a:r>
          </a:p>
        </p:txBody>
      </p:sp>
      <p:sp>
        <p:nvSpPr>
          <p:cNvPr id="3" name="Content Placeholder 2">
            <a:extLst>
              <a:ext uri="{FF2B5EF4-FFF2-40B4-BE49-F238E27FC236}">
                <a16:creationId xmlns:a16="http://schemas.microsoft.com/office/drawing/2014/main" id="{0906519E-6C4A-B147-A367-F9B7C4EE1891}"/>
              </a:ext>
            </a:extLst>
          </p:cNvPr>
          <p:cNvSpPr>
            <a:spLocks noGrp="1"/>
          </p:cNvSpPr>
          <p:nvPr>
            <p:ph idx="1"/>
          </p:nvPr>
        </p:nvSpPr>
        <p:spPr>
          <a:xfrm>
            <a:off x="1066800" y="1845734"/>
            <a:ext cx="10363200" cy="4555066"/>
          </a:xfrm>
        </p:spPr>
        <p:txBody>
          <a:bodyPr>
            <a:normAutofit fontScale="92500" lnSpcReduction="10000"/>
          </a:bodyPr>
          <a:lstStyle/>
          <a:p>
            <a:r>
              <a:rPr lang="en-US" sz="3200" dirty="0"/>
              <a:t>Words that </a:t>
            </a:r>
          </a:p>
          <a:p>
            <a:pPr lvl="1"/>
            <a:r>
              <a:rPr lang="en-US" sz="3200" dirty="0"/>
              <a:t>cover a particular semantic domain </a:t>
            </a:r>
          </a:p>
          <a:p>
            <a:pPr lvl="1"/>
            <a:r>
              <a:rPr lang="en-US" sz="3200" dirty="0"/>
              <a:t>bear structured relations with each other. </a:t>
            </a:r>
          </a:p>
          <a:p>
            <a:pPr lvl="1"/>
            <a:endParaRPr lang="en-US" sz="3200" dirty="0"/>
          </a:p>
          <a:p>
            <a:pPr marL="292608" lvl="1" indent="0">
              <a:buNone/>
            </a:pPr>
            <a:r>
              <a:rPr lang="en-US" sz="3200" b="1" dirty="0"/>
              <a:t>hospitals</a:t>
            </a:r>
          </a:p>
          <a:p>
            <a:pPr marL="292608" lvl="1" indent="0">
              <a:buNone/>
            </a:pPr>
            <a:r>
              <a:rPr lang="en-US" sz="3200" i="1" dirty="0"/>
              <a:t>	surgeon</a:t>
            </a:r>
            <a:r>
              <a:rPr lang="en-US" sz="3200" dirty="0"/>
              <a:t>, </a:t>
            </a:r>
            <a:r>
              <a:rPr lang="en-US" sz="3200" i="1" dirty="0"/>
              <a:t>scalpel</a:t>
            </a:r>
            <a:r>
              <a:rPr lang="en-US" sz="3200" dirty="0"/>
              <a:t>, </a:t>
            </a:r>
            <a:r>
              <a:rPr lang="en-US" sz="3200" i="1" dirty="0"/>
              <a:t>nurse</a:t>
            </a:r>
            <a:r>
              <a:rPr lang="en-US" sz="3200" dirty="0"/>
              <a:t>, </a:t>
            </a:r>
            <a:r>
              <a:rPr lang="en-US" sz="3200" i="1" dirty="0" err="1"/>
              <a:t>anaesthetic</a:t>
            </a:r>
            <a:r>
              <a:rPr lang="en-US" sz="3200" dirty="0"/>
              <a:t>, </a:t>
            </a:r>
            <a:r>
              <a:rPr lang="en-US" sz="3200" i="1" dirty="0"/>
              <a:t>hospital</a:t>
            </a:r>
            <a:endParaRPr lang="en-US" sz="3200" dirty="0"/>
          </a:p>
          <a:p>
            <a:pPr marL="292608" lvl="1" indent="0">
              <a:buNone/>
            </a:pPr>
            <a:r>
              <a:rPr lang="en-US" sz="3200" b="1" dirty="0"/>
              <a:t>restaurants</a:t>
            </a:r>
            <a:r>
              <a:rPr lang="en-US" sz="3200" dirty="0"/>
              <a:t> </a:t>
            </a:r>
          </a:p>
          <a:p>
            <a:pPr marL="292608" lvl="1" indent="0">
              <a:buNone/>
            </a:pPr>
            <a:r>
              <a:rPr lang="en-US" sz="3200" i="1" dirty="0"/>
              <a:t>	waiter</a:t>
            </a:r>
            <a:r>
              <a:rPr lang="en-US" sz="3200" dirty="0"/>
              <a:t>, </a:t>
            </a:r>
            <a:r>
              <a:rPr lang="en-US" sz="3200" i="1" dirty="0"/>
              <a:t>menu</a:t>
            </a:r>
            <a:r>
              <a:rPr lang="en-US" sz="3200" dirty="0"/>
              <a:t>, </a:t>
            </a:r>
            <a:r>
              <a:rPr lang="en-US" sz="3200" i="1" dirty="0"/>
              <a:t>plate</a:t>
            </a:r>
            <a:r>
              <a:rPr lang="en-US" sz="3200" dirty="0"/>
              <a:t>, </a:t>
            </a:r>
            <a:r>
              <a:rPr lang="en-US" sz="3200" i="1" dirty="0"/>
              <a:t>food</a:t>
            </a:r>
            <a:r>
              <a:rPr lang="en-US" sz="3200" dirty="0"/>
              <a:t>, </a:t>
            </a:r>
            <a:r>
              <a:rPr lang="en-US" sz="3200" i="1" dirty="0"/>
              <a:t>menu,</a:t>
            </a:r>
            <a:r>
              <a:rPr lang="en-US" sz="3200" dirty="0"/>
              <a:t> </a:t>
            </a:r>
            <a:r>
              <a:rPr lang="en-US" sz="3200" i="1" dirty="0"/>
              <a:t>chef</a:t>
            </a:r>
            <a:r>
              <a:rPr lang="en-US" sz="3200" dirty="0"/>
              <a:t> </a:t>
            </a:r>
          </a:p>
          <a:p>
            <a:pPr marL="292608" lvl="1" indent="0">
              <a:buNone/>
            </a:pPr>
            <a:r>
              <a:rPr lang="en-US" sz="3200" b="1" dirty="0"/>
              <a:t>houses</a:t>
            </a:r>
          </a:p>
          <a:p>
            <a:pPr marL="292608" lvl="1" indent="0">
              <a:buNone/>
            </a:pPr>
            <a:r>
              <a:rPr lang="en-US" sz="3200" i="1" dirty="0"/>
              <a:t>	door</a:t>
            </a:r>
            <a:r>
              <a:rPr lang="en-US" sz="3200" dirty="0"/>
              <a:t>, </a:t>
            </a:r>
            <a:r>
              <a:rPr lang="en-US" sz="3200" i="1" dirty="0"/>
              <a:t>roof</a:t>
            </a:r>
            <a:r>
              <a:rPr lang="en-US" sz="3200" dirty="0"/>
              <a:t>, </a:t>
            </a:r>
            <a:r>
              <a:rPr lang="en-US" sz="3200" i="1" dirty="0"/>
              <a:t>kitchen</a:t>
            </a:r>
            <a:r>
              <a:rPr lang="en-US" sz="3200" dirty="0"/>
              <a:t>, </a:t>
            </a:r>
            <a:r>
              <a:rPr lang="en-US" sz="3200" i="1" dirty="0"/>
              <a:t>family</a:t>
            </a:r>
            <a:r>
              <a:rPr lang="en-US" sz="3200" dirty="0"/>
              <a:t>, </a:t>
            </a:r>
            <a:r>
              <a:rPr lang="en-US" sz="3200" i="1" dirty="0"/>
              <a:t>bed</a:t>
            </a:r>
            <a:endParaRPr lang="en-US" sz="3200" dirty="0"/>
          </a:p>
          <a:p>
            <a:endParaRPr lang="en-US" dirty="0"/>
          </a:p>
        </p:txBody>
      </p:sp>
    </p:spTree>
    <p:extLst>
      <p:ext uri="{BB962C8B-B14F-4D97-AF65-F5344CB8AC3E}">
        <p14:creationId xmlns:p14="http://schemas.microsoft.com/office/powerpoint/2010/main" val="22232216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
          <p:cNvSpPr>
            <a:spLocks noGrp="1" noChangeArrowheads="1"/>
          </p:cNvSpPr>
          <p:nvPr>
            <p:ph type="title"/>
          </p:nvPr>
        </p:nvSpPr>
        <p:spPr>
          <a:xfrm>
            <a:off x="1143000" y="286605"/>
            <a:ext cx="8747760" cy="780195"/>
          </a:xfrm>
        </p:spPr>
        <p:txBody>
          <a:bodyPr/>
          <a:lstStyle/>
          <a:p>
            <a:r>
              <a:rPr lang="en-US" dirty="0"/>
              <a:t>Relation: </a:t>
            </a:r>
            <a:r>
              <a:rPr lang="en-US" dirty="0" err="1"/>
              <a:t>Antonymy</a:t>
            </a:r>
            <a:endParaRPr lang="en-US" dirty="0"/>
          </a:p>
        </p:txBody>
      </p:sp>
      <p:sp>
        <p:nvSpPr>
          <p:cNvPr id="48131" name="Rectangle 3"/>
          <p:cNvSpPr>
            <a:spLocks noGrp="1" noChangeArrowheads="1"/>
          </p:cNvSpPr>
          <p:nvPr>
            <p:ph idx="1"/>
          </p:nvPr>
        </p:nvSpPr>
        <p:spPr>
          <a:xfrm>
            <a:off x="1143000" y="1450757"/>
            <a:ext cx="10744200" cy="5120638"/>
          </a:xfrm>
        </p:spPr>
        <p:txBody>
          <a:bodyPr>
            <a:noAutofit/>
          </a:bodyPr>
          <a:lstStyle/>
          <a:p>
            <a:r>
              <a:rPr lang="en-US" dirty="0"/>
              <a:t>Senses that are opposites with respect to only one feature of meaning</a:t>
            </a:r>
          </a:p>
          <a:p>
            <a:r>
              <a:rPr lang="en-US" dirty="0"/>
              <a:t>Otherwise, they are very similar!</a:t>
            </a:r>
          </a:p>
          <a:p>
            <a:pPr marL="457200" lvl="1" indent="0">
              <a:buNone/>
            </a:pPr>
            <a:r>
              <a:rPr lang="en-US" sz="2800" dirty="0">
                <a:latin typeface="Courier"/>
                <a:cs typeface="Courier"/>
              </a:rPr>
              <a:t>dark/light   short/long	fast/slow	rise/fall</a:t>
            </a:r>
          </a:p>
          <a:p>
            <a:pPr marL="457200" lvl="1" indent="0">
              <a:buNone/>
            </a:pPr>
            <a:r>
              <a:rPr lang="en-US" sz="2800" dirty="0">
                <a:latin typeface="Courier"/>
                <a:cs typeface="Courier"/>
              </a:rPr>
              <a:t>hot/cold	    up/down	      in/out</a:t>
            </a:r>
          </a:p>
          <a:p>
            <a:r>
              <a:rPr lang="en-US" dirty="0"/>
              <a:t>More formally: antonyms can</a:t>
            </a:r>
          </a:p>
          <a:p>
            <a:pPr lvl="1">
              <a:lnSpc>
                <a:spcPct val="70000"/>
              </a:lnSpc>
            </a:pPr>
            <a:r>
              <a:rPr lang="en-US" sz="2800" dirty="0"/>
              <a:t>define a binary opposition or be at opposite ends of a scale</a:t>
            </a:r>
          </a:p>
          <a:p>
            <a:pPr lvl="2"/>
            <a:r>
              <a:rPr lang="en-US" sz="2400" dirty="0"/>
              <a:t> </a:t>
            </a:r>
            <a:r>
              <a:rPr lang="en-US" sz="2400" dirty="0">
                <a:latin typeface="Courier"/>
                <a:cs typeface="Courier"/>
              </a:rPr>
              <a:t>long/short, fast/slow</a:t>
            </a:r>
          </a:p>
          <a:p>
            <a:pPr lvl="1"/>
            <a:r>
              <a:rPr lang="en-US" sz="2800" dirty="0"/>
              <a:t>Be </a:t>
            </a:r>
            <a:r>
              <a:rPr lang="en-US" sz="2800" i="1" dirty="0" err="1"/>
              <a:t>reversives</a:t>
            </a:r>
            <a:r>
              <a:rPr lang="en-US" sz="2800" dirty="0"/>
              <a:t>:</a:t>
            </a:r>
          </a:p>
          <a:p>
            <a:pPr lvl="2"/>
            <a:r>
              <a:rPr lang="en-US" sz="2400" dirty="0">
                <a:latin typeface="Courier"/>
                <a:cs typeface="Courier"/>
              </a:rPr>
              <a:t> rise/fall, up/down</a:t>
            </a:r>
            <a:endParaRPr lang="en-US" sz="4000" dirty="0">
              <a:latin typeface="Courier"/>
              <a:cs typeface="Courier"/>
            </a:endParaRPr>
          </a:p>
        </p:txBody>
      </p:sp>
    </p:spTree>
    <p:extLst>
      <p:ext uri="{BB962C8B-B14F-4D97-AF65-F5344CB8AC3E}">
        <p14:creationId xmlns:p14="http://schemas.microsoft.com/office/powerpoint/2010/main" val="41632553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8131">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8131">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8131">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8131">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8131">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8131">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8131">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DEB6AD-E8AA-7441-9B5A-E80FE4F36CFF}"/>
              </a:ext>
            </a:extLst>
          </p:cNvPr>
          <p:cNvSpPr>
            <a:spLocks noGrp="1"/>
          </p:cNvSpPr>
          <p:nvPr>
            <p:ph type="title"/>
          </p:nvPr>
        </p:nvSpPr>
        <p:spPr>
          <a:xfrm>
            <a:off x="1097281" y="286605"/>
            <a:ext cx="8793479" cy="780195"/>
          </a:xfrm>
        </p:spPr>
        <p:txBody>
          <a:bodyPr/>
          <a:lstStyle/>
          <a:p>
            <a:r>
              <a:rPr lang="en-US" dirty="0"/>
              <a:t>Connotation (sentiment)</a:t>
            </a:r>
          </a:p>
        </p:txBody>
      </p:sp>
      <p:sp>
        <p:nvSpPr>
          <p:cNvPr id="3" name="Content Placeholder 2">
            <a:extLst>
              <a:ext uri="{FF2B5EF4-FFF2-40B4-BE49-F238E27FC236}">
                <a16:creationId xmlns:a16="http://schemas.microsoft.com/office/drawing/2014/main" id="{01962CD6-C9E4-9A4D-A9C2-7F3B39DD389E}"/>
              </a:ext>
            </a:extLst>
          </p:cNvPr>
          <p:cNvSpPr>
            <a:spLocks noGrp="1"/>
          </p:cNvSpPr>
          <p:nvPr>
            <p:ph idx="1"/>
          </p:nvPr>
        </p:nvSpPr>
        <p:spPr>
          <a:xfrm>
            <a:off x="1097281" y="1752600"/>
            <a:ext cx="10866119" cy="4953000"/>
          </a:xfrm>
        </p:spPr>
        <p:txBody>
          <a:bodyPr>
            <a:normAutofit/>
          </a:bodyPr>
          <a:lstStyle/>
          <a:p>
            <a:pPr marL="457200" indent="-457200">
              <a:buFont typeface="Arial" panose="020B0604020202020204" pitchFamily="34" charset="0"/>
              <a:buChar char="•"/>
            </a:pPr>
            <a:r>
              <a:rPr lang="en-US" sz="3600" dirty="0"/>
              <a:t>Words have </a:t>
            </a:r>
            <a:r>
              <a:rPr lang="en-US" sz="3600" b="1" dirty="0"/>
              <a:t>affective</a:t>
            </a:r>
            <a:r>
              <a:rPr lang="en-US" sz="3600" dirty="0"/>
              <a:t> meanings</a:t>
            </a:r>
          </a:p>
          <a:p>
            <a:pPr marL="986353" lvl="1" indent="-457200">
              <a:buFont typeface="Arial" panose="020B0604020202020204" pitchFamily="34" charset="0"/>
              <a:buChar char="•"/>
            </a:pPr>
            <a:r>
              <a:rPr lang="en-US" sz="2800" dirty="0"/>
              <a:t>Positive connotations (</a:t>
            </a:r>
            <a:r>
              <a:rPr lang="en-US" sz="2800" i="1" dirty="0"/>
              <a:t>happy</a:t>
            </a:r>
            <a:r>
              <a:rPr lang="en-US" sz="2800" dirty="0"/>
              <a:t>) </a:t>
            </a:r>
          </a:p>
          <a:p>
            <a:pPr marL="986353" lvl="1" indent="-457200">
              <a:buFont typeface="Arial" panose="020B0604020202020204" pitchFamily="34" charset="0"/>
              <a:buChar char="•"/>
            </a:pPr>
            <a:r>
              <a:rPr lang="en-US" sz="2800" dirty="0"/>
              <a:t>Negative connotations (</a:t>
            </a:r>
            <a:r>
              <a:rPr lang="en-US" sz="2800" i="1" dirty="0"/>
              <a:t>sad</a:t>
            </a:r>
            <a:r>
              <a:rPr lang="en-US" sz="2800" dirty="0"/>
              <a:t>)</a:t>
            </a:r>
          </a:p>
          <a:p>
            <a:pPr marL="457200" indent="-457200">
              <a:buFont typeface="Arial" panose="020B0604020202020204" pitchFamily="34" charset="0"/>
              <a:buChar char="•"/>
            </a:pPr>
            <a:r>
              <a:rPr lang="en-US" sz="3600" dirty="0"/>
              <a:t>Connotations can be subtle:</a:t>
            </a:r>
          </a:p>
          <a:p>
            <a:pPr marL="986353" lvl="1" indent="-457200">
              <a:buFont typeface="Arial" panose="020B0604020202020204" pitchFamily="34" charset="0"/>
              <a:buChar char="•"/>
            </a:pPr>
            <a:r>
              <a:rPr lang="en-US" sz="2800" dirty="0"/>
              <a:t>Positive connotation: </a:t>
            </a:r>
            <a:r>
              <a:rPr lang="en-US" sz="2800" i="1" dirty="0"/>
              <a:t>copy, replica, reproduction </a:t>
            </a:r>
          </a:p>
          <a:p>
            <a:pPr marL="986353" lvl="1" indent="-457200">
              <a:buFont typeface="Arial" panose="020B0604020202020204" pitchFamily="34" charset="0"/>
              <a:buChar char="•"/>
            </a:pPr>
            <a:r>
              <a:rPr lang="en-US" sz="2800" dirty="0"/>
              <a:t>Negative connotation: </a:t>
            </a:r>
            <a:r>
              <a:rPr lang="en-US" sz="2800" i="1" dirty="0"/>
              <a:t>fake, knockoff, forgery</a:t>
            </a:r>
            <a:endParaRPr lang="en-US" sz="2800" dirty="0"/>
          </a:p>
          <a:p>
            <a:pPr marL="457200" indent="-457200">
              <a:buFont typeface="Arial" panose="020B0604020202020204" pitchFamily="34" charset="0"/>
              <a:buChar char="•"/>
            </a:pPr>
            <a:r>
              <a:rPr lang="en-US" sz="3600" dirty="0"/>
              <a:t>Evaluation (sentiment!)</a:t>
            </a:r>
          </a:p>
          <a:p>
            <a:pPr marL="986353" lvl="1" indent="-457200">
              <a:buFont typeface="Arial" panose="020B0604020202020204" pitchFamily="34" charset="0"/>
              <a:buChar char="•"/>
            </a:pPr>
            <a:r>
              <a:rPr lang="en-US" sz="2800" dirty="0"/>
              <a:t>Positive evaluation (</a:t>
            </a:r>
            <a:r>
              <a:rPr lang="en-US" sz="2800" i="1" dirty="0"/>
              <a:t>great</a:t>
            </a:r>
            <a:r>
              <a:rPr lang="en-US" sz="2800" dirty="0"/>
              <a:t>, </a:t>
            </a:r>
            <a:r>
              <a:rPr lang="en-US" sz="2800" i="1" dirty="0"/>
              <a:t>love</a:t>
            </a:r>
            <a:r>
              <a:rPr lang="en-US" sz="2800" dirty="0"/>
              <a:t>) </a:t>
            </a:r>
          </a:p>
          <a:p>
            <a:pPr marL="986353" lvl="1" indent="-457200">
              <a:buFont typeface="Arial" panose="020B0604020202020204" pitchFamily="34" charset="0"/>
              <a:buChar char="•"/>
            </a:pPr>
            <a:r>
              <a:rPr lang="en-US" sz="2800" dirty="0"/>
              <a:t>Negative evaluation (</a:t>
            </a:r>
            <a:r>
              <a:rPr lang="en-US" sz="2800" i="1" dirty="0"/>
              <a:t>terrible</a:t>
            </a:r>
            <a:r>
              <a:rPr lang="en-US" sz="2800" dirty="0"/>
              <a:t>, </a:t>
            </a:r>
            <a:r>
              <a:rPr lang="en-US" sz="2800" i="1" dirty="0"/>
              <a:t>hate</a:t>
            </a:r>
            <a:r>
              <a:rPr lang="en-US" sz="2800" dirty="0"/>
              <a:t>)</a:t>
            </a:r>
          </a:p>
          <a:p>
            <a:endParaRPr lang="en-US" dirty="0"/>
          </a:p>
        </p:txBody>
      </p:sp>
    </p:spTree>
    <p:extLst>
      <p:ext uri="{BB962C8B-B14F-4D97-AF65-F5344CB8AC3E}">
        <p14:creationId xmlns:p14="http://schemas.microsoft.com/office/powerpoint/2010/main" val="24713638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FB8F2C5-3541-4C42-83F2-5EE6AA5A24A9}"/>
              </a:ext>
            </a:extLst>
          </p:cNvPr>
          <p:cNvSpPr>
            <a:spLocks noGrp="1"/>
          </p:cNvSpPr>
          <p:nvPr>
            <p:ph type="title"/>
          </p:nvPr>
        </p:nvSpPr>
        <p:spPr/>
        <p:txBody>
          <a:bodyPr/>
          <a:lstStyle/>
          <a:p>
            <a:r>
              <a:rPr lang="en-US" dirty="0"/>
              <a:t>Connotation</a:t>
            </a:r>
          </a:p>
        </p:txBody>
      </p:sp>
      <p:sp>
        <p:nvSpPr>
          <p:cNvPr id="6" name="Content Placeholder 5">
            <a:extLst>
              <a:ext uri="{FF2B5EF4-FFF2-40B4-BE49-F238E27FC236}">
                <a16:creationId xmlns:a16="http://schemas.microsoft.com/office/drawing/2014/main" id="{0E5F13EF-3E05-4E4F-A2B7-B27A75828252}"/>
              </a:ext>
            </a:extLst>
          </p:cNvPr>
          <p:cNvSpPr>
            <a:spLocks noGrp="1"/>
          </p:cNvSpPr>
          <p:nvPr>
            <p:ph idx="1"/>
          </p:nvPr>
        </p:nvSpPr>
        <p:spPr>
          <a:xfrm>
            <a:off x="1097280" y="1371600"/>
            <a:ext cx="11094720" cy="4572000"/>
          </a:xfrm>
        </p:spPr>
        <p:txBody>
          <a:bodyPr/>
          <a:lstStyle/>
          <a:p>
            <a:r>
              <a:rPr lang="en-US" dirty="0"/>
              <a:t>Words seem to vary along 3 affective dimensions:</a:t>
            </a:r>
          </a:p>
          <a:p>
            <a:pPr lvl="1"/>
            <a:r>
              <a:rPr lang="en-US" sz="2800" b="1" dirty="0"/>
              <a:t>valence</a:t>
            </a:r>
            <a:r>
              <a:rPr lang="en-US" sz="2800" dirty="0"/>
              <a:t>: the pleasantness of the stimulus</a:t>
            </a:r>
          </a:p>
          <a:p>
            <a:pPr lvl="1"/>
            <a:r>
              <a:rPr lang="en-US" sz="2800" b="1" dirty="0"/>
              <a:t>arousal</a:t>
            </a:r>
            <a:r>
              <a:rPr lang="en-US" sz="2800" dirty="0"/>
              <a:t>: the intensity of emotion provoked by the stimulus</a:t>
            </a:r>
          </a:p>
          <a:p>
            <a:pPr lvl="1"/>
            <a:r>
              <a:rPr lang="en-US" sz="2800" b="1" dirty="0"/>
              <a:t>dominance</a:t>
            </a:r>
            <a:r>
              <a:rPr lang="en-US" sz="2800" dirty="0"/>
              <a:t>: the degree of control exerted by the stimulus</a:t>
            </a:r>
          </a:p>
        </p:txBody>
      </p:sp>
      <p:sp>
        <p:nvSpPr>
          <p:cNvPr id="9" name="TextBox 8">
            <a:extLst>
              <a:ext uri="{FF2B5EF4-FFF2-40B4-BE49-F238E27FC236}">
                <a16:creationId xmlns:a16="http://schemas.microsoft.com/office/drawing/2014/main" id="{5763C1C2-4357-5544-835D-9FEDF8688AA9}"/>
              </a:ext>
            </a:extLst>
          </p:cNvPr>
          <p:cNvSpPr txBox="1"/>
          <p:nvPr/>
        </p:nvSpPr>
        <p:spPr>
          <a:xfrm>
            <a:off x="6705600" y="914400"/>
            <a:ext cx="2287934" cy="400110"/>
          </a:xfrm>
          <a:prstGeom prst="rect">
            <a:avLst/>
          </a:prstGeom>
          <a:noFill/>
        </p:spPr>
        <p:txBody>
          <a:bodyPr wrap="none" rtlCol="0">
            <a:spAutoFit/>
          </a:bodyPr>
          <a:lstStyle/>
          <a:p>
            <a:r>
              <a:rPr lang="en-US" sz="2000" dirty="0"/>
              <a:t>Osgood et al. (1957)</a:t>
            </a:r>
          </a:p>
        </p:txBody>
      </p:sp>
      <p:graphicFrame>
        <p:nvGraphicFramePr>
          <p:cNvPr id="7" name="Table 2">
            <a:extLst>
              <a:ext uri="{FF2B5EF4-FFF2-40B4-BE49-F238E27FC236}">
                <a16:creationId xmlns:a16="http://schemas.microsoft.com/office/drawing/2014/main" id="{7A9F2402-92F8-224F-8855-6CF7C56A9A54}"/>
              </a:ext>
            </a:extLst>
          </p:cNvPr>
          <p:cNvGraphicFramePr>
            <a:graphicFrameLocks noGrp="1"/>
          </p:cNvGraphicFramePr>
          <p:nvPr>
            <p:extLst>
              <p:ext uri="{D42A27DB-BD31-4B8C-83A1-F6EECF244321}">
                <p14:modId xmlns:p14="http://schemas.microsoft.com/office/powerpoint/2010/main" val="3606861031"/>
              </p:ext>
            </p:extLst>
          </p:nvPr>
        </p:nvGraphicFramePr>
        <p:xfrm>
          <a:off x="1706881" y="3581400"/>
          <a:ext cx="8427719" cy="2773680"/>
        </p:xfrm>
        <a:graphic>
          <a:graphicData uri="http://schemas.openxmlformats.org/drawingml/2006/table">
            <a:tbl>
              <a:tblPr firstRow="1">
                <a:tableStyleId>{5C22544A-7EE6-4342-B048-85BDC9FD1C3A}</a:tableStyleId>
              </a:tblPr>
              <a:tblGrid>
                <a:gridCol w="1745547">
                  <a:extLst>
                    <a:ext uri="{9D8B030D-6E8A-4147-A177-3AD203B41FA5}">
                      <a16:colId xmlns:a16="http://schemas.microsoft.com/office/drawing/2014/main" val="3377420894"/>
                    </a:ext>
                  </a:extLst>
                </a:gridCol>
                <a:gridCol w="1431894">
                  <a:extLst>
                    <a:ext uri="{9D8B030D-6E8A-4147-A177-3AD203B41FA5}">
                      <a16:colId xmlns:a16="http://schemas.microsoft.com/office/drawing/2014/main" val="3031128866"/>
                    </a:ext>
                  </a:extLst>
                </a:gridCol>
                <a:gridCol w="1227338">
                  <a:extLst>
                    <a:ext uri="{9D8B030D-6E8A-4147-A177-3AD203B41FA5}">
                      <a16:colId xmlns:a16="http://schemas.microsoft.com/office/drawing/2014/main" val="2253579774"/>
                    </a:ext>
                  </a:extLst>
                </a:gridCol>
                <a:gridCol w="974941">
                  <a:extLst>
                    <a:ext uri="{9D8B030D-6E8A-4147-A177-3AD203B41FA5}">
                      <a16:colId xmlns:a16="http://schemas.microsoft.com/office/drawing/2014/main" val="1881473539"/>
                    </a:ext>
                  </a:extLst>
                </a:gridCol>
                <a:gridCol w="1524000">
                  <a:extLst>
                    <a:ext uri="{9D8B030D-6E8A-4147-A177-3AD203B41FA5}">
                      <a16:colId xmlns:a16="http://schemas.microsoft.com/office/drawing/2014/main" val="4169453637"/>
                    </a:ext>
                  </a:extLst>
                </a:gridCol>
                <a:gridCol w="1523999">
                  <a:extLst>
                    <a:ext uri="{9D8B030D-6E8A-4147-A177-3AD203B41FA5}">
                      <a16:colId xmlns:a16="http://schemas.microsoft.com/office/drawing/2014/main" val="3994006102"/>
                    </a:ext>
                  </a:extLst>
                </a:gridCol>
              </a:tblGrid>
              <a:tr h="370840">
                <a:tc>
                  <a:txBody>
                    <a:bodyPr/>
                    <a:lstStyle/>
                    <a:p>
                      <a:endParaRPr lang="en-US" sz="2000" dirty="0"/>
                    </a:p>
                  </a:txBody>
                  <a:tcPr/>
                </a:tc>
                <a:tc>
                  <a:txBody>
                    <a:bodyPr/>
                    <a:lstStyle/>
                    <a:p>
                      <a:r>
                        <a:rPr lang="en-US" sz="2000" dirty="0"/>
                        <a:t>Word</a:t>
                      </a:r>
                    </a:p>
                  </a:txBody>
                  <a:tcPr/>
                </a:tc>
                <a:tc>
                  <a:txBody>
                    <a:bodyPr/>
                    <a:lstStyle/>
                    <a:p>
                      <a:r>
                        <a:rPr lang="en-US" sz="2000" dirty="0"/>
                        <a:t>Score</a:t>
                      </a:r>
                    </a:p>
                  </a:txBody>
                  <a:tcPr/>
                </a:tc>
                <a:tc>
                  <a:txBody>
                    <a:bodyPr/>
                    <a:lstStyle/>
                    <a:p>
                      <a:endParaRPr lang="en-US" sz="2000" dirty="0"/>
                    </a:p>
                  </a:txBody>
                  <a:tcPr/>
                </a:tc>
                <a:tc>
                  <a:txBody>
                    <a:bodyPr/>
                    <a:lstStyle/>
                    <a:p>
                      <a:r>
                        <a:rPr lang="en-US" sz="2000" dirty="0"/>
                        <a:t>Word</a:t>
                      </a:r>
                    </a:p>
                  </a:txBody>
                  <a:tcPr/>
                </a:tc>
                <a:tc>
                  <a:txBody>
                    <a:bodyPr/>
                    <a:lstStyle/>
                    <a:p>
                      <a:r>
                        <a:rPr lang="en-US" sz="2000" dirty="0"/>
                        <a:t>Score</a:t>
                      </a:r>
                    </a:p>
                  </a:txBody>
                  <a:tcPr/>
                </a:tc>
                <a:extLst>
                  <a:ext uri="{0D108BD9-81ED-4DB2-BD59-A6C34878D82A}">
                    <a16:rowId xmlns:a16="http://schemas.microsoft.com/office/drawing/2014/main" val="634625426"/>
                  </a:ext>
                </a:extLst>
              </a:tr>
              <a:tr h="370840">
                <a:tc rowSpan="2">
                  <a:txBody>
                    <a:bodyPr/>
                    <a:lstStyle/>
                    <a:p>
                      <a:r>
                        <a:rPr lang="en-US" sz="2000" b="1" dirty="0"/>
                        <a:t>Valence</a:t>
                      </a:r>
                    </a:p>
                  </a:txBody>
                  <a:tcPr/>
                </a:tc>
                <a:tc>
                  <a:txBody>
                    <a:bodyPr/>
                    <a:lstStyle/>
                    <a:p>
                      <a:r>
                        <a:rPr lang="en-US" sz="2000" dirty="0"/>
                        <a:t>love</a:t>
                      </a:r>
                    </a:p>
                  </a:txBody>
                  <a:tcPr/>
                </a:tc>
                <a:tc>
                  <a:txBody>
                    <a:bodyPr/>
                    <a:lstStyle/>
                    <a:p>
                      <a:pPr algn="r"/>
                      <a:r>
                        <a:rPr lang="en-US" sz="2000" dirty="0"/>
                        <a:t>1.000</a:t>
                      </a:r>
                    </a:p>
                  </a:txBody>
                  <a:tcPr/>
                </a:tc>
                <a:tc>
                  <a:txBody>
                    <a:bodyPr/>
                    <a:lstStyle/>
                    <a:p>
                      <a:endParaRPr lang="en-US" sz="2000" dirty="0"/>
                    </a:p>
                  </a:txBody>
                  <a:tcPr/>
                </a:tc>
                <a:tc>
                  <a:txBody>
                    <a:bodyPr/>
                    <a:lstStyle/>
                    <a:p>
                      <a:r>
                        <a:rPr lang="en-US" sz="2000" dirty="0"/>
                        <a:t>toxic</a:t>
                      </a:r>
                    </a:p>
                  </a:txBody>
                  <a:tcPr/>
                </a:tc>
                <a:tc>
                  <a:txBody>
                    <a:bodyPr/>
                    <a:lstStyle/>
                    <a:p>
                      <a:pPr algn="r"/>
                      <a:r>
                        <a:rPr lang="en-US" sz="2000" dirty="0"/>
                        <a:t>0.008</a:t>
                      </a:r>
                    </a:p>
                  </a:txBody>
                  <a:tcPr/>
                </a:tc>
                <a:extLst>
                  <a:ext uri="{0D108BD9-81ED-4DB2-BD59-A6C34878D82A}">
                    <a16:rowId xmlns:a16="http://schemas.microsoft.com/office/drawing/2014/main" val="1339686788"/>
                  </a:ext>
                </a:extLst>
              </a:tr>
              <a:tr h="370840">
                <a:tc vMerge="1">
                  <a:txBody>
                    <a:bodyPr/>
                    <a:lstStyle/>
                    <a:p>
                      <a:endParaRPr lang="en-US" sz="2000" dirty="0"/>
                    </a:p>
                  </a:txBody>
                  <a:tcPr/>
                </a:tc>
                <a:tc>
                  <a:txBody>
                    <a:bodyPr/>
                    <a:lstStyle/>
                    <a:p>
                      <a:r>
                        <a:rPr lang="en-US" sz="2000" dirty="0"/>
                        <a:t>happy</a:t>
                      </a:r>
                    </a:p>
                  </a:txBody>
                  <a:tcPr/>
                </a:tc>
                <a:tc>
                  <a:txBody>
                    <a:bodyPr/>
                    <a:lstStyle/>
                    <a:p>
                      <a:pPr algn="r"/>
                      <a:r>
                        <a:rPr lang="en-US" sz="2000" dirty="0"/>
                        <a:t>1.000</a:t>
                      </a:r>
                    </a:p>
                  </a:txBody>
                  <a:tcPr/>
                </a:tc>
                <a:tc>
                  <a:txBody>
                    <a:bodyPr/>
                    <a:lstStyle/>
                    <a:p>
                      <a:endParaRPr lang="en-US" sz="2000" dirty="0"/>
                    </a:p>
                  </a:txBody>
                  <a:tcPr/>
                </a:tc>
                <a:tc>
                  <a:txBody>
                    <a:bodyPr/>
                    <a:lstStyle/>
                    <a:p>
                      <a:r>
                        <a:rPr lang="en-US" sz="2000" dirty="0"/>
                        <a:t>nightmare</a:t>
                      </a:r>
                    </a:p>
                  </a:txBody>
                  <a:tcPr/>
                </a:tc>
                <a:tc>
                  <a:txBody>
                    <a:bodyPr/>
                    <a:lstStyle/>
                    <a:p>
                      <a:pPr algn="r"/>
                      <a:r>
                        <a:rPr lang="en-US" sz="2000" dirty="0"/>
                        <a:t>0.005</a:t>
                      </a:r>
                    </a:p>
                  </a:txBody>
                  <a:tcPr/>
                </a:tc>
                <a:extLst>
                  <a:ext uri="{0D108BD9-81ED-4DB2-BD59-A6C34878D82A}">
                    <a16:rowId xmlns:a16="http://schemas.microsoft.com/office/drawing/2014/main" val="1588537677"/>
                  </a:ext>
                </a:extLst>
              </a:tr>
              <a:tr h="370840">
                <a:tc rowSpan="2">
                  <a:txBody>
                    <a:bodyPr/>
                    <a:lstStyle/>
                    <a:p>
                      <a:r>
                        <a:rPr lang="en-US" sz="2000" b="1" dirty="0"/>
                        <a:t>Arousal</a:t>
                      </a:r>
                    </a:p>
                  </a:txBody>
                  <a:tcPr>
                    <a:solidFill>
                      <a:schemeClr val="accent2">
                        <a:lumMod val="20000"/>
                        <a:lumOff val="80000"/>
                      </a:schemeClr>
                    </a:solidFill>
                  </a:tcPr>
                </a:tc>
                <a:tc>
                  <a:txBody>
                    <a:bodyPr/>
                    <a:lstStyle/>
                    <a:p>
                      <a:r>
                        <a:rPr lang="en-US" sz="2000" dirty="0"/>
                        <a:t>elated</a:t>
                      </a:r>
                    </a:p>
                  </a:txBody>
                  <a:tcPr>
                    <a:solidFill>
                      <a:schemeClr val="accent2">
                        <a:lumMod val="20000"/>
                        <a:lumOff val="80000"/>
                      </a:schemeClr>
                    </a:solidFill>
                  </a:tcPr>
                </a:tc>
                <a:tc>
                  <a:txBody>
                    <a:bodyPr/>
                    <a:lstStyle/>
                    <a:p>
                      <a:pPr algn="r"/>
                      <a:r>
                        <a:rPr lang="en-US" sz="2000" dirty="0"/>
                        <a:t>0.960</a:t>
                      </a:r>
                    </a:p>
                  </a:txBody>
                  <a:tcPr>
                    <a:solidFill>
                      <a:schemeClr val="accent2">
                        <a:lumMod val="20000"/>
                        <a:lumOff val="80000"/>
                      </a:schemeClr>
                    </a:solidFill>
                  </a:tcPr>
                </a:tc>
                <a:tc>
                  <a:txBody>
                    <a:bodyPr/>
                    <a:lstStyle/>
                    <a:p>
                      <a:endParaRPr lang="en-US" sz="2000" dirty="0"/>
                    </a:p>
                  </a:txBody>
                  <a:tcPr>
                    <a:solidFill>
                      <a:schemeClr val="accent2">
                        <a:lumMod val="20000"/>
                        <a:lumOff val="80000"/>
                      </a:schemeClr>
                    </a:solidFill>
                  </a:tcPr>
                </a:tc>
                <a:tc>
                  <a:txBody>
                    <a:bodyPr/>
                    <a:lstStyle/>
                    <a:p>
                      <a:r>
                        <a:rPr lang="en-US" sz="2000" dirty="0"/>
                        <a:t>mellow</a:t>
                      </a:r>
                    </a:p>
                  </a:txBody>
                  <a:tcPr>
                    <a:solidFill>
                      <a:schemeClr val="accent2">
                        <a:lumMod val="20000"/>
                        <a:lumOff val="80000"/>
                      </a:schemeClr>
                    </a:solidFill>
                  </a:tcPr>
                </a:tc>
                <a:tc>
                  <a:txBody>
                    <a:bodyPr/>
                    <a:lstStyle/>
                    <a:p>
                      <a:pPr algn="r"/>
                      <a:r>
                        <a:rPr lang="en-US" sz="2000" dirty="0"/>
                        <a:t>0.069</a:t>
                      </a:r>
                    </a:p>
                  </a:txBody>
                  <a:tcPr>
                    <a:solidFill>
                      <a:schemeClr val="accent2">
                        <a:lumMod val="20000"/>
                        <a:lumOff val="80000"/>
                      </a:schemeClr>
                    </a:solidFill>
                  </a:tcPr>
                </a:tc>
                <a:extLst>
                  <a:ext uri="{0D108BD9-81ED-4DB2-BD59-A6C34878D82A}">
                    <a16:rowId xmlns:a16="http://schemas.microsoft.com/office/drawing/2014/main" val="2597233073"/>
                  </a:ext>
                </a:extLst>
              </a:tr>
              <a:tr h="370840">
                <a:tc vMerge="1">
                  <a:txBody>
                    <a:bodyPr/>
                    <a:lstStyle/>
                    <a:p>
                      <a:endParaRPr lang="en-US" sz="2000" dirty="0"/>
                    </a:p>
                  </a:txBody>
                  <a:tcPr>
                    <a:solidFill>
                      <a:schemeClr val="accent2">
                        <a:lumMod val="20000"/>
                        <a:lumOff val="80000"/>
                      </a:schemeClr>
                    </a:solidFill>
                  </a:tcPr>
                </a:tc>
                <a:tc>
                  <a:txBody>
                    <a:bodyPr/>
                    <a:lstStyle/>
                    <a:p>
                      <a:r>
                        <a:rPr lang="en-US" sz="2000" dirty="0"/>
                        <a:t>frenzy</a:t>
                      </a:r>
                    </a:p>
                  </a:txBody>
                  <a:tcPr>
                    <a:solidFill>
                      <a:schemeClr val="accent2">
                        <a:lumMod val="20000"/>
                        <a:lumOff val="80000"/>
                      </a:schemeClr>
                    </a:solidFill>
                  </a:tcPr>
                </a:tc>
                <a:tc>
                  <a:txBody>
                    <a:bodyPr/>
                    <a:lstStyle/>
                    <a:p>
                      <a:pPr algn="r"/>
                      <a:r>
                        <a:rPr lang="en-US" sz="2000" dirty="0"/>
                        <a:t>0.965</a:t>
                      </a:r>
                    </a:p>
                  </a:txBody>
                  <a:tcPr>
                    <a:solidFill>
                      <a:schemeClr val="accent2">
                        <a:lumMod val="20000"/>
                        <a:lumOff val="80000"/>
                      </a:schemeClr>
                    </a:solidFill>
                  </a:tcPr>
                </a:tc>
                <a:tc>
                  <a:txBody>
                    <a:bodyPr/>
                    <a:lstStyle/>
                    <a:p>
                      <a:endParaRPr lang="en-US" sz="2000" dirty="0"/>
                    </a:p>
                  </a:txBody>
                  <a:tcPr>
                    <a:solidFill>
                      <a:schemeClr val="accent2">
                        <a:lumMod val="20000"/>
                        <a:lumOff val="80000"/>
                      </a:schemeClr>
                    </a:solidFill>
                  </a:tcPr>
                </a:tc>
                <a:tc>
                  <a:txBody>
                    <a:bodyPr/>
                    <a:lstStyle/>
                    <a:p>
                      <a:r>
                        <a:rPr lang="en-US" sz="2000" dirty="0"/>
                        <a:t>napping</a:t>
                      </a:r>
                    </a:p>
                  </a:txBody>
                  <a:tcPr>
                    <a:solidFill>
                      <a:schemeClr val="accent2">
                        <a:lumMod val="20000"/>
                        <a:lumOff val="80000"/>
                      </a:schemeClr>
                    </a:solidFill>
                  </a:tcPr>
                </a:tc>
                <a:tc>
                  <a:txBody>
                    <a:bodyPr/>
                    <a:lstStyle/>
                    <a:p>
                      <a:pPr algn="r"/>
                      <a:r>
                        <a:rPr lang="en-US" sz="2000" dirty="0"/>
                        <a:t>0.046</a:t>
                      </a:r>
                    </a:p>
                  </a:txBody>
                  <a:tcPr>
                    <a:solidFill>
                      <a:schemeClr val="accent2">
                        <a:lumMod val="20000"/>
                        <a:lumOff val="80000"/>
                      </a:schemeClr>
                    </a:solidFill>
                  </a:tcPr>
                </a:tc>
                <a:extLst>
                  <a:ext uri="{0D108BD9-81ED-4DB2-BD59-A6C34878D82A}">
                    <a16:rowId xmlns:a16="http://schemas.microsoft.com/office/drawing/2014/main" val="1194605995"/>
                  </a:ext>
                </a:extLst>
              </a:tr>
              <a:tr h="370840">
                <a:tc rowSpan="2">
                  <a:txBody>
                    <a:bodyPr/>
                    <a:lstStyle/>
                    <a:p>
                      <a:r>
                        <a:rPr lang="en-US" sz="2000" b="1" dirty="0"/>
                        <a:t>Dominance</a:t>
                      </a:r>
                    </a:p>
                  </a:txBody>
                  <a:tcPr/>
                </a:tc>
                <a:tc>
                  <a:txBody>
                    <a:bodyPr/>
                    <a:lstStyle/>
                    <a:p>
                      <a:r>
                        <a:rPr lang="en-US" sz="2000" dirty="0"/>
                        <a:t>powerful</a:t>
                      </a:r>
                    </a:p>
                  </a:txBody>
                  <a:tcPr/>
                </a:tc>
                <a:tc>
                  <a:txBody>
                    <a:bodyPr/>
                    <a:lstStyle/>
                    <a:p>
                      <a:pPr algn="r"/>
                      <a:r>
                        <a:rPr lang="en-US" sz="2000" dirty="0"/>
                        <a:t>0.991</a:t>
                      </a:r>
                    </a:p>
                  </a:txBody>
                  <a:tcPr/>
                </a:tc>
                <a:tc>
                  <a:txBody>
                    <a:bodyPr/>
                    <a:lstStyle/>
                    <a:p>
                      <a:endParaRPr lang="en-US" sz="2000" dirty="0"/>
                    </a:p>
                  </a:txBody>
                  <a:tcPr/>
                </a:tc>
                <a:tc>
                  <a:txBody>
                    <a:bodyPr/>
                    <a:lstStyle/>
                    <a:p>
                      <a:r>
                        <a:rPr lang="en-US" sz="2000" dirty="0"/>
                        <a:t>weak</a:t>
                      </a:r>
                    </a:p>
                  </a:txBody>
                  <a:tcPr/>
                </a:tc>
                <a:tc>
                  <a:txBody>
                    <a:bodyPr/>
                    <a:lstStyle/>
                    <a:p>
                      <a:pPr algn="r"/>
                      <a:r>
                        <a:rPr lang="en-US" sz="2000" dirty="0"/>
                        <a:t>0.045</a:t>
                      </a:r>
                    </a:p>
                  </a:txBody>
                  <a:tcPr/>
                </a:tc>
                <a:extLst>
                  <a:ext uri="{0D108BD9-81ED-4DB2-BD59-A6C34878D82A}">
                    <a16:rowId xmlns:a16="http://schemas.microsoft.com/office/drawing/2014/main" val="1673050729"/>
                  </a:ext>
                </a:extLst>
              </a:tr>
              <a:tr h="370840">
                <a:tc vMerge="1">
                  <a:txBody>
                    <a:bodyPr/>
                    <a:lstStyle/>
                    <a:p>
                      <a:endParaRPr lang="en-US" sz="2000" dirty="0"/>
                    </a:p>
                  </a:txBody>
                  <a:tcPr/>
                </a:tc>
                <a:tc>
                  <a:txBody>
                    <a:bodyPr/>
                    <a:lstStyle/>
                    <a:p>
                      <a:r>
                        <a:rPr lang="en-US" sz="2000" dirty="0"/>
                        <a:t>leadership</a:t>
                      </a:r>
                    </a:p>
                  </a:txBody>
                  <a:tcPr/>
                </a:tc>
                <a:tc>
                  <a:txBody>
                    <a:bodyPr/>
                    <a:lstStyle/>
                    <a:p>
                      <a:pPr algn="r"/>
                      <a:r>
                        <a:rPr lang="en-US" sz="2000" dirty="0"/>
                        <a:t>0.983</a:t>
                      </a:r>
                    </a:p>
                  </a:txBody>
                  <a:tcPr/>
                </a:tc>
                <a:tc>
                  <a:txBody>
                    <a:bodyPr/>
                    <a:lstStyle/>
                    <a:p>
                      <a:endParaRPr lang="en-US" sz="2000" dirty="0"/>
                    </a:p>
                  </a:txBody>
                  <a:tcPr/>
                </a:tc>
                <a:tc>
                  <a:txBody>
                    <a:bodyPr/>
                    <a:lstStyle/>
                    <a:p>
                      <a:r>
                        <a:rPr lang="en-US" sz="2000" dirty="0"/>
                        <a:t>empty</a:t>
                      </a:r>
                    </a:p>
                  </a:txBody>
                  <a:tcPr/>
                </a:tc>
                <a:tc>
                  <a:txBody>
                    <a:bodyPr/>
                    <a:lstStyle/>
                    <a:p>
                      <a:pPr algn="r"/>
                      <a:r>
                        <a:rPr lang="en-US" sz="2000" dirty="0"/>
                        <a:t>0.081</a:t>
                      </a:r>
                    </a:p>
                  </a:txBody>
                  <a:tcPr/>
                </a:tc>
                <a:extLst>
                  <a:ext uri="{0D108BD9-81ED-4DB2-BD59-A6C34878D82A}">
                    <a16:rowId xmlns:a16="http://schemas.microsoft.com/office/drawing/2014/main" val="3932117420"/>
                  </a:ext>
                </a:extLst>
              </a:tr>
            </a:tbl>
          </a:graphicData>
        </a:graphic>
      </p:graphicFrame>
      <p:sp>
        <p:nvSpPr>
          <p:cNvPr id="2" name="TextBox 1">
            <a:extLst>
              <a:ext uri="{FF2B5EF4-FFF2-40B4-BE49-F238E27FC236}">
                <a16:creationId xmlns:a16="http://schemas.microsoft.com/office/drawing/2014/main" id="{2D9C721E-D96A-2244-9876-77497F00D7BA}"/>
              </a:ext>
            </a:extLst>
          </p:cNvPr>
          <p:cNvSpPr txBox="1"/>
          <p:nvPr/>
        </p:nvSpPr>
        <p:spPr>
          <a:xfrm>
            <a:off x="7332404" y="6513731"/>
            <a:ext cx="4872296" cy="369332"/>
          </a:xfrm>
          <a:prstGeom prst="rect">
            <a:avLst/>
          </a:prstGeom>
          <a:noFill/>
        </p:spPr>
        <p:txBody>
          <a:bodyPr wrap="none" rtlCol="0">
            <a:spAutoFit/>
          </a:bodyPr>
          <a:lstStyle/>
          <a:p>
            <a:r>
              <a:rPr lang="en-US" dirty="0"/>
              <a:t>Values from NRC VAD Lexicon  (Mohammad 2018)</a:t>
            </a:r>
          </a:p>
        </p:txBody>
      </p:sp>
    </p:spTree>
    <p:extLst>
      <p:ext uri="{BB962C8B-B14F-4D97-AF65-F5344CB8AC3E}">
        <p14:creationId xmlns:p14="http://schemas.microsoft.com/office/powerpoint/2010/main" val="8565294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 far</a:t>
            </a:r>
          </a:p>
        </p:txBody>
      </p:sp>
      <p:sp>
        <p:nvSpPr>
          <p:cNvPr id="3" name="Content Placeholder 2"/>
          <p:cNvSpPr>
            <a:spLocks noGrp="1"/>
          </p:cNvSpPr>
          <p:nvPr>
            <p:ph idx="1"/>
          </p:nvPr>
        </p:nvSpPr>
        <p:spPr>
          <a:xfrm>
            <a:off x="1219200" y="1447800"/>
            <a:ext cx="10287000" cy="4876800"/>
          </a:xfrm>
        </p:spPr>
        <p:txBody>
          <a:bodyPr>
            <a:normAutofit/>
          </a:bodyPr>
          <a:lstStyle/>
          <a:p>
            <a:r>
              <a:rPr lang="en-US" sz="3600" b="1" dirty="0"/>
              <a:t>Concepts</a:t>
            </a:r>
            <a:r>
              <a:rPr lang="en-US" sz="3600" dirty="0"/>
              <a:t> or word senses</a:t>
            </a:r>
          </a:p>
          <a:p>
            <a:pPr lvl="1"/>
            <a:r>
              <a:rPr lang="en-US" sz="2800" dirty="0"/>
              <a:t>Have a complex many-to-many association with </a:t>
            </a:r>
            <a:r>
              <a:rPr lang="en-US" sz="2800" b="1" dirty="0"/>
              <a:t>words</a:t>
            </a:r>
            <a:r>
              <a:rPr lang="en-US" sz="2800" dirty="0"/>
              <a:t> (homonymy, multiple senses)</a:t>
            </a:r>
          </a:p>
          <a:p>
            <a:r>
              <a:rPr lang="en-US" sz="3600" dirty="0"/>
              <a:t>Have relations with each other</a:t>
            </a:r>
          </a:p>
          <a:p>
            <a:pPr lvl="1"/>
            <a:r>
              <a:rPr lang="en-US" sz="2800" dirty="0"/>
              <a:t>Synonymy</a:t>
            </a:r>
          </a:p>
          <a:p>
            <a:pPr lvl="1"/>
            <a:r>
              <a:rPr lang="en-US" sz="2800" dirty="0" err="1"/>
              <a:t>Antonymy</a:t>
            </a:r>
            <a:endParaRPr lang="en-US" sz="2800" dirty="0"/>
          </a:p>
          <a:p>
            <a:pPr lvl="1"/>
            <a:r>
              <a:rPr lang="en-US" sz="2800" dirty="0"/>
              <a:t>Similarity</a:t>
            </a:r>
          </a:p>
          <a:p>
            <a:pPr lvl="1"/>
            <a:r>
              <a:rPr lang="en-US" sz="2800" dirty="0"/>
              <a:t>Relatedness</a:t>
            </a:r>
          </a:p>
          <a:p>
            <a:pPr lvl="1"/>
            <a:r>
              <a:rPr lang="en-US" sz="2800" dirty="0"/>
              <a:t>Connotation</a:t>
            </a:r>
          </a:p>
        </p:txBody>
      </p:sp>
    </p:spTree>
    <p:extLst>
      <p:ext uri="{BB962C8B-B14F-4D97-AF65-F5344CB8AC3E}">
        <p14:creationId xmlns:p14="http://schemas.microsoft.com/office/powerpoint/2010/main" val="46532798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Word Meaning</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635891255"/>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a:xfrm>
            <a:off x="4343400" y="731520"/>
            <a:ext cx="7391400" cy="5974080"/>
          </a:xfrm>
        </p:spPr>
        <p:txBody>
          <a:bodyPr>
            <a:normAutofit fontScale="92500" lnSpcReduction="10000"/>
          </a:bodyPr>
          <a:lstStyle/>
          <a:p>
            <a:r>
              <a:rPr lang="en-US" sz="4000" dirty="0">
                <a:solidFill>
                  <a:schemeClr val="tx2"/>
                </a:solidFill>
              </a:rPr>
              <a:t>Word Meaning</a:t>
            </a:r>
          </a:p>
          <a:p>
            <a:r>
              <a:rPr lang="en-US" sz="4000" dirty="0">
                <a:solidFill>
                  <a:schemeClr val="tx2"/>
                </a:solidFill>
              </a:rPr>
              <a:t>Vector Semantics</a:t>
            </a:r>
          </a:p>
          <a:p>
            <a:r>
              <a:rPr lang="en-US" sz="4000" dirty="0">
                <a:solidFill>
                  <a:schemeClr val="tx2"/>
                </a:solidFill>
              </a:rPr>
              <a:t>Words and Vectors</a:t>
            </a:r>
          </a:p>
          <a:p>
            <a:r>
              <a:rPr lang="en-US" sz="4000" dirty="0">
                <a:solidFill>
                  <a:schemeClr val="tx2"/>
                </a:solidFill>
              </a:rPr>
              <a:t>Cosine metric of word similarity</a:t>
            </a:r>
          </a:p>
          <a:p>
            <a:r>
              <a:rPr lang="en-US" sz="4000" dirty="0">
                <a:solidFill>
                  <a:schemeClr val="tx2"/>
                </a:solidFill>
              </a:rPr>
              <a:t>TF-IDF term </a:t>
            </a:r>
            <a:r>
              <a:rPr lang="en-US" sz="4000" dirty="0" err="1">
                <a:solidFill>
                  <a:schemeClr val="tx2"/>
                </a:solidFill>
              </a:rPr>
              <a:t>freq</a:t>
            </a:r>
            <a:r>
              <a:rPr lang="en-US" sz="4000" dirty="0">
                <a:solidFill>
                  <a:schemeClr val="tx2"/>
                </a:solidFill>
              </a:rPr>
              <a:t> / document </a:t>
            </a:r>
            <a:r>
              <a:rPr lang="en-US" sz="4000" dirty="0" err="1">
                <a:solidFill>
                  <a:schemeClr val="tx2"/>
                </a:solidFill>
              </a:rPr>
              <a:t>freq</a:t>
            </a:r>
            <a:endParaRPr lang="en-US" sz="4000" dirty="0">
              <a:solidFill>
                <a:schemeClr val="tx2"/>
              </a:solidFill>
            </a:endParaRPr>
          </a:p>
          <a:p>
            <a:r>
              <a:rPr lang="en-US" sz="4000" dirty="0">
                <a:solidFill>
                  <a:schemeClr val="tx2"/>
                </a:solidFill>
              </a:rPr>
              <a:t>PMI Pointwise Mutual Information</a:t>
            </a:r>
          </a:p>
          <a:p>
            <a:r>
              <a:rPr lang="en-US" sz="4000" dirty="0">
                <a:solidFill>
                  <a:schemeClr val="tx2"/>
                </a:solidFill>
              </a:rPr>
              <a:t>Word2vec: </a:t>
            </a:r>
          </a:p>
          <a:p>
            <a:r>
              <a:rPr lang="en-US" sz="4000" dirty="0">
                <a:solidFill>
                  <a:schemeClr val="tx2"/>
                </a:solidFill>
              </a:rPr>
              <a:t>Deep Learning of word embeddings</a:t>
            </a:r>
          </a:p>
          <a:p>
            <a:r>
              <a:rPr lang="en-US" sz="4000" dirty="0">
                <a:solidFill>
                  <a:schemeClr val="tx2"/>
                </a:solidFill>
              </a:rPr>
              <a:t>Properties of Embeddings</a:t>
            </a:r>
          </a:p>
          <a:p>
            <a:endParaRPr lang="en-US" sz="4000" dirty="0">
              <a:solidFill>
                <a:schemeClr val="tx2"/>
              </a:solidFill>
            </a:endParaRPr>
          </a:p>
          <a:p>
            <a:endParaRPr lang="en-US" sz="4000" dirty="0">
              <a:solidFill>
                <a:schemeClr val="tx2"/>
              </a:solidFill>
            </a:endParaRPr>
          </a:p>
          <a:p>
            <a:endParaRPr lang="en-US" sz="4000" dirty="0">
              <a:solidFill>
                <a:schemeClr val="tx2"/>
              </a:solidFill>
            </a:endParaRPr>
          </a:p>
          <a:p>
            <a:endParaRPr lang="en-US" sz="4000" dirty="0">
              <a:solidFill>
                <a:schemeClr val="tx2"/>
              </a:solidFill>
            </a:endParaRPr>
          </a:p>
          <a:p>
            <a:endParaRPr lang="en-US" sz="4000" dirty="0">
              <a:solidFill>
                <a:schemeClr val="tx2"/>
              </a:solidFill>
            </a:endParaRPr>
          </a:p>
          <a:p>
            <a:endParaRPr lang="en-US" sz="4000" dirty="0">
              <a:solidFill>
                <a:schemeClr val="tx2"/>
              </a:solidFill>
            </a:endParaRP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085748049"/>
      </p:ext>
    </p:extLst>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Vector Semantics</a:t>
            </a:r>
          </a:p>
          <a:p>
            <a:endParaRPr lang="en-US" sz="4000" dirty="0">
              <a:solidFill>
                <a:schemeClr val="tx2"/>
              </a:solidFill>
            </a:endParaRPr>
          </a:p>
          <a:p>
            <a:r>
              <a:rPr lang="en-US" sz="4000" b="1" dirty="0">
                <a:solidFill>
                  <a:srgbClr val="0000FF"/>
                </a:solidFill>
              </a:rPr>
              <a:t>Every modern NLP algorithm uses embeddings as the representation of word meaning</a:t>
            </a:r>
          </a:p>
          <a:p>
            <a:endParaRPr lang="en-US" sz="4000" dirty="0">
              <a:solidFill>
                <a:schemeClr val="tx2"/>
              </a:solidFill>
            </a:endParaRP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395340401"/>
      </p:ext>
    </p:extLst>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286605"/>
            <a:ext cx="9296400" cy="932596"/>
          </a:xfrm>
        </p:spPr>
        <p:txBody>
          <a:bodyPr>
            <a:normAutofit fontScale="90000"/>
          </a:bodyPr>
          <a:lstStyle/>
          <a:p>
            <a:r>
              <a:rPr lang="en-US" dirty="0"/>
              <a:t>Computational models of word meaning</a:t>
            </a:r>
          </a:p>
        </p:txBody>
      </p:sp>
      <p:sp>
        <p:nvSpPr>
          <p:cNvPr id="3" name="Content Placeholder 2"/>
          <p:cNvSpPr>
            <a:spLocks noGrp="1"/>
          </p:cNvSpPr>
          <p:nvPr>
            <p:ph idx="1"/>
          </p:nvPr>
        </p:nvSpPr>
        <p:spPr>
          <a:xfrm>
            <a:off x="1143000" y="2209801"/>
            <a:ext cx="10363200" cy="3809999"/>
          </a:xfrm>
        </p:spPr>
        <p:txBody>
          <a:bodyPr/>
          <a:lstStyle/>
          <a:p>
            <a:pPr marL="0" indent="0"/>
            <a:r>
              <a:rPr lang="en-US" sz="3600" dirty="0"/>
              <a:t>Can we build a theory of how to represent word meaning, that accounts for at least some of the desiderata?</a:t>
            </a:r>
          </a:p>
          <a:p>
            <a:pPr marL="0" indent="0"/>
            <a:r>
              <a:rPr lang="en-US" sz="3600" dirty="0"/>
              <a:t>We'll introduce </a:t>
            </a:r>
            <a:r>
              <a:rPr lang="en-US" sz="3600" b="1" dirty="0"/>
              <a:t>vector semantics</a:t>
            </a:r>
          </a:p>
          <a:p>
            <a:pPr marL="0" indent="0"/>
            <a:r>
              <a:rPr lang="en-US" sz="3600" b="1" dirty="0"/>
              <a:t>	</a:t>
            </a:r>
            <a:r>
              <a:rPr lang="en-US" sz="3600" dirty="0"/>
              <a:t>The standard model in language processing!</a:t>
            </a:r>
          </a:p>
          <a:p>
            <a:pPr marL="0" indent="0"/>
            <a:r>
              <a:rPr lang="en-US" sz="3600" dirty="0"/>
              <a:t>	Handles many of our goals!</a:t>
            </a:r>
          </a:p>
        </p:txBody>
      </p:sp>
    </p:spTree>
    <p:extLst>
      <p:ext uri="{BB962C8B-B14F-4D97-AF65-F5344CB8AC3E}">
        <p14:creationId xmlns:p14="http://schemas.microsoft.com/office/powerpoint/2010/main" val="103681713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286605"/>
            <a:ext cx="10210800" cy="932596"/>
          </a:xfrm>
        </p:spPr>
        <p:txBody>
          <a:bodyPr>
            <a:normAutofit fontScale="90000"/>
          </a:bodyPr>
          <a:lstStyle/>
          <a:p>
            <a:r>
              <a:rPr lang="en-US" dirty="0"/>
              <a:t>Word Meaning in Philosophy and Linguistics</a:t>
            </a:r>
          </a:p>
        </p:txBody>
      </p:sp>
      <p:sp>
        <p:nvSpPr>
          <p:cNvPr id="3" name="Content Placeholder 2"/>
          <p:cNvSpPr>
            <a:spLocks noGrp="1"/>
          </p:cNvSpPr>
          <p:nvPr>
            <p:ph idx="1"/>
          </p:nvPr>
        </p:nvSpPr>
        <p:spPr>
          <a:xfrm>
            <a:off x="1143000" y="2209801"/>
            <a:ext cx="10363200" cy="3809999"/>
          </a:xfrm>
        </p:spPr>
        <p:txBody>
          <a:bodyPr>
            <a:normAutofit/>
          </a:bodyPr>
          <a:lstStyle/>
          <a:p>
            <a:pPr marL="319088" lvl="1" indent="0">
              <a:buNone/>
            </a:pPr>
            <a:r>
              <a:rPr lang="en-US" sz="3600" dirty="0"/>
              <a:t>Ludwig Wittgenstein</a:t>
            </a:r>
          </a:p>
          <a:p>
            <a:pPr marL="319088" lvl="1" indent="0">
              <a:buNone/>
            </a:pPr>
            <a:r>
              <a:rPr lang="en-US" sz="3600" dirty="0"/>
              <a:t>"The meaning of a word is its use in the language”</a:t>
            </a:r>
          </a:p>
          <a:p>
            <a:pPr marL="319088" lvl="1" indent="0">
              <a:buNone/>
            </a:pPr>
            <a:endParaRPr lang="en-US" sz="3600" dirty="0"/>
          </a:p>
          <a:p>
            <a:pPr marL="319088" lvl="1" indent="0">
              <a:buNone/>
            </a:pPr>
            <a:r>
              <a:rPr lang="en-US" sz="3600" dirty="0"/>
              <a:t>John Firth</a:t>
            </a:r>
          </a:p>
          <a:p>
            <a:pPr marL="319088" lvl="1" indent="0">
              <a:buNone/>
            </a:pPr>
            <a:r>
              <a:rPr lang="en-US" sz="3600" dirty="0"/>
              <a:t>”A word is characterized by the company it keeps"</a:t>
            </a:r>
          </a:p>
        </p:txBody>
      </p:sp>
    </p:spTree>
    <p:extLst>
      <p:ext uri="{BB962C8B-B14F-4D97-AF65-F5344CB8AC3E}">
        <p14:creationId xmlns:p14="http://schemas.microsoft.com/office/powerpoint/2010/main" val="184336705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Let's define words by their usages</a:t>
            </a:r>
          </a:p>
        </p:txBody>
      </p:sp>
      <p:sp>
        <p:nvSpPr>
          <p:cNvPr id="3" name="Content Placeholder 2"/>
          <p:cNvSpPr>
            <a:spLocks noGrp="1"/>
          </p:cNvSpPr>
          <p:nvPr>
            <p:ph idx="1"/>
          </p:nvPr>
        </p:nvSpPr>
        <p:spPr>
          <a:xfrm>
            <a:off x="762000" y="1676400"/>
            <a:ext cx="11094719" cy="4572000"/>
          </a:xfrm>
        </p:spPr>
        <p:txBody>
          <a:bodyPr/>
          <a:lstStyle/>
          <a:p>
            <a:r>
              <a:rPr lang="en-US" sz="3200" dirty="0"/>
              <a:t>One way to define "usage": </a:t>
            </a:r>
          </a:p>
          <a:p>
            <a:r>
              <a:rPr lang="en-US" sz="3200" dirty="0"/>
              <a:t>	words are defined by their environments (the words around them)</a:t>
            </a:r>
          </a:p>
          <a:p>
            <a:endParaRPr lang="en-US" sz="3200" dirty="0"/>
          </a:p>
          <a:p>
            <a:r>
              <a:rPr lang="en-US" sz="3200" dirty="0" err="1"/>
              <a:t>Zellig</a:t>
            </a:r>
            <a:r>
              <a:rPr lang="en-US" sz="3200" dirty="0"/>
              <a:t> Harris (1954): </a:t>
            </a:r>
          </a:p>
          <a:p>
            <a:r>
              <a:rPr lang="en-US" sz="3200" b="1" dirty="0"/>
              <a:t>If A and B have almost identical environments we say that they are synonyms</a:t>
            </a:r>
            <a:r>
              <a:rPr lang="en-US" sz="3200" dirty="0"/>
              <a:t>.</a:t>
            </a:r>
          </a:p>
          <a:p>
            <a:pPr marL="0" indent="0"/>
            <a:endParaRPr lang="en-US" sz="3200" dirty="0"/>
          </a:p>
          <a:p>
            <a:endParaRPr lang="en-US" dirty="0"/>
          </a:p>
        </p:txBody>
      </p:sp>
    </p:spTree>
    <p:extLst>
      <p:ext uri="{BB962C8B-B14F-4D97-AF65-F5344CB8AC3E}">
        <p14:creationId xmlns:p14="http://schemas.microsoft.com/office/powerpoint/2010/main" val="34785930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7927F-2600-7A4D-B368-5069E69F7A52}"/>
              </a:ext>
            </a:extLst>
          </p:cNvPr>
          <p:cNvSpPr>
            <a:spLocks noGrp="1"/>
          </p:cNvSpPr>
          <p:nvPr>
            <p:ph type="title"/>
          </p:nvPr>
        </p:nvSpPr>
        <p:spPr>
          <a:xfrm>
            <a:off x="838200" y="159603"/>
            <a:ext cx="11353800" cy="907196"/>
          </a:xfrm>
        </p:spPr>
        <p:txBody>
          <a:bodyPr>
            <a:normAutofit fontScale="90000"/>
          </a:bodyPr>
          <a:lstStyle/>
          <a:p>
            <a:r>
              <a:rPr lang="en-US" dirty="0"/>
              <a:t>What does recent English borrowing </a:t>
            </a:r>
            <a:r>
              <a:rPr lang="en-US" i="1" dirty="0" err="1"/>
              <a:t>ongchoi</a:t>
            </a:r>
            <a:r>
              <a:rPr lang="en-US" dirty="0"/>
              <a:t> mean?</a:t>
            </a:r>
          </a:p>
        </p:txBody>
      </p:sp>
      <p:sp>
        <p:nvSpPr>
          <p:cNvPr id="3" name="Content Placeholder 2">
            <a:extLst>
              <a:ext uri="{FF2B5EF4-FFF2-40B4-BE49-F238E27FC236}">
                <a16:creationId xmlns:a16="http://schemas.microsoft.com/office/drawing/2014/main" id="{CA157E7B-DC19-F34F-9290-2382F44E2777}"/>
              </a:ext>
            </a:extLst>
          </p:cNvPr>
          <p:cNvSpPr>
            <a:spLocks noGrp="1"/>
          </p:cNvSpPr>
          <p:nvPr>
            <p:ph idx="1"/>
          </p:nvPr>
        </p:nvSpPr>
        <p:spPr>
          <a:xfrm>
            <a:off x="1066800" y="1447799"/>
            <a:ext cx="10744200" cy="5250597"/>
          </a:xfrm>
        </p:spPr>
        <p:txBody>
          <a:bodyPr>
            <a:normAutofit lnSpcReduction="10000"/>
          </a:bodyPr>
          <a:lstStyle/>
          <a:p>
            <a:pPr marL="123825" indent="0"/>
            <a:r>
              <a:rPr lang="en-US" sz="3200" dirty="0"/>
              <a:t>Suppose you see these sentences:</a:t>
            </a:r>
          </a:p>
          <a:p>
            <a:pPr marL="814903" lvl="1" indent="-161925">
              <a:lnSpc>
                <a:spcPct val="80000"/>
              </a:lnSpc>
              <a:spcBef>
                <a:spcPts val="1000"/>
              </a:spcBef>
              <a:buFont typeface="Arial" panose="020B0604020202020204" pitchFamily="34" charset="0"/>
              <a:buChar char="•"/>
            </a:pPr>
            <a:r>
              <a:rPr lang="en-US" sz="2400" dirty="0"/>
              <a:t>Ong </a:t>
            </a:r>
            <a:r>
              <a:rPr lang="en-US" sz="2400" dirty="0" err="1"/>
              <a:t>choi</a:t>
            </a:r>
            <a:r>
              <a:rPr lang="en-US" sz="2400" dirty="0"/>
              <a:t> is delicious </a:t>
            </a:r>
            <a:r>
              <a:rPr lang="en-US" sz="2400" b="1" dirty="0"/>
              <a:t>sautéed</a:t>
            </a:r>
            <a:r>
              <a:rPr lang="en-US" sz="2400" dirty="0"/>
              <a:t> </a:t>
            </a:r>
            <a:r>
              <a:rPr lang="en-US" sz="2400" b="1" dirty="0"/>
              <a:t>with</a:t>
            </a:r>
            <a:r>
              <a:rPr lang="en-US" sz="2400" dirty="0"/>
              <a:t> </a:t>
            </a:r>
            <a:r>
              <a:rPr lang="en-US" sz="2400" b="1" dirty="0"/>
              <a:t>garlic</a:t>
            </a:r>
            <a:r>
              <a:rPr lang="en-US" sz="2400" dirty="0"/>
              <a:t>. </a:t>
            </a:r>
          </a:p>
          <a:p>
            <a:pPr marL="814903" lvl="1" indent="-161925">
              <a:lnSpc>
                <a:spcPct val="80000"/>
              </a:lnSpc>
              <a:spcBef>
                <a:spcPts val="1000"/>
              </a:spcBef>
              <a:buFont typeface="Arial" panose="020B0604020202020204" pitchFamily="34" charset="0"/>
              <a:buChar char="•"/>
            </a:pPr>
            <a:r>
              <a:rPr lang="en-US" sz="2400" dirty="0"/>
              <a:t>Ong </a:t>
            </a:r>
            <a:r>
              <a:rPr lang="en-US" sz="2400" dirty="0" err="1"/>
              <a:t>choi</a:t>
            </a:r>
            <a:r>
              <a:rPr lang="en-US" sz="2400" dirty="0"/>
              <a:t> is superb </a:t>
            </a:r>
            <a:r>
              <a:rPr lang="en-US" sz="2400" b="1" dirty="0"/>
              <a:t>over rice</a:t>
            </a:r>
          </a:p>
          <a:p>
            <a:pPr marL="814903" lvl="1" indent="-161925">
              <a:lnSpc>
                <a:spcPct val="80000"/>
              </a:lnSpc>
              <a:spcBef>
                <a:spcPts val="1000"/>
              </a:spcBef>
              <a:buFont typeface="Arial" panose="020B0604020202020204" pitchFamily="34" charset="0"/>
              <a:buChar char="•"/>
            </a:pPr>
            <a:r>
              <a:rPr lang="en-US" sz="2400" dirty="0"/>
              <a:t>Ong </a:t>
            </a:r>
            <a:r>
              <a:rPr lang="en-US" sz="2400" dirty="0" err="1"/>
              <a:t>choi</a:t>
            </a:r>
            <a:r>
              <a:rPr lang="en-US" sz="2400" dirty="0"/>
              <a:t> </a:t>
            </a:r>
            <a:r>
              <a:rPr lang="en-US" sz="2400" b="1" dirty="0"/>
              <a:t>leaves</a:t>
            </a:r>
            <a:r>
              <a:rPr lang="en-US" sz="2400" dirty="0"/>
              <a:t> with salty sauces</a:t>
            </a:r>
          </a:p>
          <a:p>
            <a:r>
              <a:rPr lang="en-US" sz="3200" dirty="0"/>
              <a:t>And you've also seen these:</a:t>
            </a:r>
          </a:p>
          <a:p>
            <a:pPr marL="876816" lvl="1" indent="-223838">
              <a:lnSpc>
                <a:spcPct val="80000"/>
              </a:lnSpc>
              <a:spcBef>
                <a:spcPts val="1000"/>
              </a:spcBef>
              <a:buFont typeface="Arial" panose="020B0604020202020204" pitchFamily="34" charset="0"/>
              <a:buChar char="•"/>
            </a:pPr>
            <a:r>
              <a:rPr lang="en-US" sz="2400" dirty="0"/>
              <a:t>…spinach </a:t>
            </a:r>
            <a:r>
              <a:rPr lang="en-US" sz="2400" b="1" dirty="0"/>
              <a:t>sautéed</a:t>
            </a:r>
            <a:r>
              <a:rPr lang="en-US" sz="2400" dirty="0"/>
              <a:t> </a:t>
            </a:r>
            <a:r>
              <a:rPr lang="en-US" sz="2400" b="1" dirty="0"/>
              <a:t>with</a:t>
            </a:r>
            <a:r>
              <a:rPr lang="en-US" sz="2400" dirty="0"/>
              <a:t> </a:t>
            </a:r>
            <a:r>
              <a:rPr lang="en-US" sz="2400" b="1" dirty="0"/>
              <a:t>garlic</a:t>
            </a:r>
            <a:r>
              <a:rPr lang="en-US" sz="2400" dirty="0"/>
              <a:t> </a:t>
            </a:r>
            <a:r>
              <a:rPr lang="en-US" sz="2400" b="1" dirty="0"/>
              <a:t>over rice</a:t>
            </a:r>
          </a:p>
          <a:p>
            <a:pPr marL="876816" lvl="1" indent="-223838">
              <a:lnSpc>
                <a:spcPct val="80000"/>
              </a:lnSpc>
              <a:spcBef>
                <a:spcPts val="1000"/>
              </a:spcBef>
              <a:buFont typeface="Arial" panose="020B0604020202020204" pitchFamily="34" charset="0"/>
              <a:buChar char="•"/>
            </a:pPr>
            <a:r>
              <a:rPr lang="en-US" sz="2400" dirty="0"/>
              <a:t>Chard stems and </a:t>
            </a:r>
            <a:r>
              <a:rPr lang="en-US" sz="2400" b="1" dirty="0"/>
              <a:t>leaves</a:t>
            </a:r>
            <a:r>
              <a:rPr lang="en-US" sz="2400" dirty="0"/>
              <a:t> are </a:t>
            </a:r>
            <a:r>
              <a:rPr lang="en-US" sz="2400" b="1" dirty="0"/>
              <a:t>delicious</a:t>
            </a:r>
          </a:p>
          <a:p>
            <a:pPr marL="876816" lvl="1" indent="-223838">
              <a:lnSpc>
                <a:spcPct val="80000"/>
              </a:lnSpc>
              <a:spcBef>
                <a:spcPts val="1000"/>
              </a:spcBef>
              <a:buFont typeface="Arial" panose="020B0604020202020204" pitchFamily="34" charset="0"/>
              <a:buChar char="•"/>
            </a:pPr>
            <a:r>
              <a:rPr lang="en-US" sz="2400" dirty="0"/>
              <a:t>Collard greens and other </a:t>
            </a:r>
            <a:r>
              <a:rPr lang="en-US" sz="2400" b="1" dirty="0"/>
              <a:t>salty</a:t>
            </a:r>
            <a:r>
              <a:rPr lang="en-US" sz="2400" dirty="0"/>
              <a:t> leafy greens</a:t>
            </a:r>
          </a:p>
          <a:p>
            <a:r>
              <a:rPr lang="en-US" sz="3200" dirty="0"/>
              <a:t>Conclusion:</a:t>
            </a:r>
          </a:p>
          <a:p>
            <a:pPr lvl="1"/>
            <a:r>
              <a:rPr lang="en-US" sz="2800" dirty="0" err="1"/>
              <a:t>Ongchoi</a:t>
            </a:r>
            <a:r>
              <a:rPr lang="en-US" sz="2800" dirty="0"/>
              <a:t> is a leafy green like spinach, chard, or collard greens</a:t>
            </a:r>
          </a:p>
          <a:p>
            <a:pPr lvl="2"/>
            <a:r>
              <a:rPr lang="en-US" sz="2267" dirty="0"/>
              <a:t>We could conclude this based on words like "leaves" and "delicious" and "sauteed" </a:t>
            </a:r>
          </a:p>
          <a:p>
            <a:endParaRPr lang="en-US" dirty="0"/>
          </a:p>
        </p:txBody>
      </p:sp>
    </p:spTree>
    <p:extLst>
      <p:ext uri="{BB962C8B-B14F-4D97-AF65-F5344CB8AC3E}">
        <p14:creationId xmlns:p14="http://schemas.microsoft.com/office/powerpoint/2010/main" val="4608920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47BC9D-C67D-D74D-AC6B-B7F1F9CA05F0}"/>
              </a:ext>
            </a:extLst>
          </p:cNvPr>
          <p:cNvSpPr>
            <a:spLocks noGrp="1"/>
          </p:cNvSpPr>
          <p:nvPr>
            <p:ph type="title"/>
          </p:nvPr>
        </p:nvSpPr>
        <p:spPr>
          <a:xfrm>
            <a:off x="533400" y="118362"/>
            <a:ext cx="11963400" cy="1256797"/>
          </a:xfrm>
        </p:spPr>
        <p:txBody>
          <a:bodyPr>
            <a:normAutofit/>
          </a:bodyPr>
          <a:lstStyle/>
          <a:p>
            <a:r>
              <a:rPr lang="en-US" dirty="0" err="1"/>
              <a:t>Ongchoi</a:t>
            </a:r>
            <a:r>
              <a:rPr lang="en-US" dirty="0"/>
              <a:t>: </a:t>
            </a:r>
            <a:r>
              <a:rPr lang="en-US" i="1" dirty="0"/>
              <a:t>Ipomoea aquatica "Water Spinach"</a:t>
            </a:r>
            <a:endParaRPr lang="en-US" dirty="0">
              <a:latin typeface="Microsoft New Tai Lue" panose="020B0502040204020203" pitchFamily="34" charset="0"/>
              <a:ea typeface="KaiTi" panose="02010609060101010101" pitchFamily="49" charset="-122"/>
              <a:cs typeface="Microsoft New Tai Lue" panose="020B0502040204020203" pitchFamily="34" charset="0"/>
            </a:endParaRPr>
          </a:p>
        </p:txBody>
      </p:sp>
      <p:pic>
        <p:nvPicPr>
          <p:cNvPr id="5" name="Content Placeholder 4">
            <a:extLst>
              <a:ext uri="{FF2B5EF4-FFF2-40B4-BE49-F238E27FC236}">
                <a16:creationId xmlns:a16="http://schemas.microsoft.com/office/drawing/2014/main" id="{1023B201-95EA-D042-8357-5FC3688E6156}"/>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220333" y="1418483"/>
            <a:ext cx="6016625" cy="5000831"/>
          </a:xfrm>
        </p:spPr>
      </p:pic>
      <p:sp>
        <p:nvSpPr>
          <p:cNvPr id="6" name="TextBox 5">
            <a:extLst>
              <a:ext uri="{FF2B5EF4-FFF2-40B4-BE49-F238E27FC236}">
                <a16:creationId xmlns:a16="http://schemas.microsoft.com/office/drawing/2014/main" id="{2AE12895-FB05-3C42-AE96-C867F6A157DF}"/>
              </a:ext>
            </a:extLst>
          </p:cNvPr>
          <p:cNvSpPr txBox="1"/>
          <p:nvPr/>
        </p:nvSpPr>
        <p:spPr>
          <a:xfrm>
            <a:off x="6108423" y="6462639"/>
            <a:ext cx="3223511" cy="276999"/>
          </a:xfrm>
          <a:prstGeom prst="rect">
            <a:avLst/>
          </a:prstGeom>
          <a:noFill/>
        </p:spPr>
        <p:txBody>
          <a:bodyPr wrap="none" rtlCol="0">
            <a:spAutoFit/>
          </a:bodyPr>
          <a:lstStyle/>
          <a:p>
            <a:r>
              <a:rPr lang="en-US" sz="1200" dirty="0"/>
              <a:t>Yamaguchi, Wikimedia Commons, public domain</a:t>
            </a:r>
          </a:p>
        </p:txBody>
      </p:sp>
      <p:sp>
        <p:nvSpPr>
          <p:cNvPr id="3" name="TextBox 2">
            <a:extLst>
              <a:ext uri="{FF2B5EF4-FFF2-40B4-BE49-F238E27FC236}">
                <a16:creationId xmlns:a16="http://schemas.microsoft.com/office/drawing/2014/main" id="{ABDE0C41-078E-6447-B19B-8C13421F423D}"/>
              </a:ext>
            </a:extLst>
          </p:cNvPr>
          <p:cNvSpPr txBox="1"/>
          <p:nvPr/>
        </p:nvSpPr>
        <p:spPr>
          <a:xfrm>
            <a:off x="1981200" y="2507376"/>
            <a:ext cx="1997278" cy="2062103"/>
          </a:xfrm>
          <a:prstGeom prst="rect">
            <a:avLst/>
          </a:prstGeom>
          <a:noFill/>
        </p:spPr>
        <p:txBody>
          <a:bodyPr wrap="none" rtlCol="0">
            <a:spAutoFit/>
          </a:bodyPr>
          <a:lstStyle/>
          <a:p>
            <a:r>
              <a:rPr lang="ja-JP" altLang="en-US" sz="3200" i="1">
                <a:latin typeface="Microsoft New Tai Lue" panose="020B0502040204020203" pitchFamily="34" charset="0"/>
                <a:ea typeface="KaiTi" panose="02010609060101010101" pitchFamily="49" charset="-122"/>
                <a:cs typeface="Microsoft New Tai Lue" panose="020B0502040204020203" pitchFamily="34" charset="0"/>
              </a:rPr>
              <a:t>空心菜</a:t>
            </a:r>
            <a:endParaRPr lang="en-US" altLang="ja-JP" sz="3200" i="1" dirty="0">
              <a:latin typeface="Microsoft New Tai Lue" panose="020B0502040204020203" pitchFamily="34" charset="0"/>
              <a:ea typeface="KaiTi" panose="02010609060101010101" pitchFamily="49" charset="-122"/>
              <a:cs typeface="Microsoft New Tai Lue" panose="020B0502040204020203" pitchFamily="34" charset="0"/>
            </a:endParaRPr>
          </a:p>
          <a:p>
            <a:r>
              <a:rPr lang="en-US" sz="3200" i="1" dirty="0">
                <a:latin typeface="Microsoft New Tai Lue" panose="020B0502040204020203" pitchFamily="34" charset="0"/>
                <a:ea typeface="KaiTi" panose="02010609060101010101" pitchFamily="49" charset="-122"/>
                <a:cs typeface="Microsoft New Tai Lue" panose="020B0502040204020203" pitchFamily="34" charset="0"/>
              </a:rPr>
              <a:t>kangkong</a:t>
            </a:r>
          </a:p>
          <a:p>
            <a:r>
              <a:rPr lang="en-US" sz="3200" dirty="0" err="1"/>
              <a:t>rau</a:t>
            </a:r>
            <a:r>
              <a:rPr lang="en-US" sz="3200" dirty="0"/>
              <a:t> </a:t>
            </a:r>
            <a:r>
              <a:rPr lang="en-US" sz="3200" dirty="0" err="1"/>
              <a:t>muống</a:t>
            </a:r>
            <a:endParaRPr lang="en-US" sz="3200" dirty="0"/>
          </a:p>
          <a:p>
            <a:r>
              <a:rPr lang="en-US" sz="3200" dirty="0"/>
              <a:t>…</a:t>
            </a:r>
          </a:p>
        </p:txBody>
      </p:sp>
    </p:spTree>
    <p:extLst>
      <p:ext uri="{BB962C8B-B14F-4D97-AF65-F5344CB8AC3E}">
        <p14:creationId xmlns:p14="http://schemas.microsoft.com/office/powerpoint/2010/main" val="183872450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F2A6F-7E1E-D043-892F-9B7FDFC59CBB}"/>
              </a:ext>
            </a:extLst>
          </p:cNvPr>
          <p:cNvSpPr>
            <a:spLocks noGrp="1"/>
          </p:cNvSpPr>
          <p:nvPr>
            <p:ph type="title"/>
          </p:nvPr>
        </p:nvSpPr>
        <p:spPr>
          <a:xfrm>
            <a:off x="1097280" y="159603"/>
            <a:ext cx="10561320" cy="907196"/>
          </a:xfrm>
        </p:spPr>
        <p:txBody>
          <a:bodyPr>
            <a:noAutofit/>
          </a:bodyPr>
          <a:lstStyle/>
          <a:p>
            <a:r>
              <a:rPr lang="en-US" sz="3600" dirty="0"/>
              <a:t>Idea 1: Defining meaning by linguistic distribution</a:t>
            </a:r>
          </a:p>
        </p:txBody>
      </p:sp>
      <p:sp>
        <p:nvSpPr>
          <p:cNvPr id="3" name="Content Placeholder 2">
            <a:extLst>
              <a:ext uri="{FF2B5EF4-FFF2-40B4-BE49-F238E27FC236}">
                <a16:creationId xmlns:a16="http://schemas.microsoft.com/office/drawing/2014/main" id="{E8F633A7-7C5F-2E46-9B25-44127111B298}"/>
              </a:ext>
            </a:extLst>
          </p:cNvPr>
          <p:cNvSpPr>
            <a:spLocks noGrp="1"/>
          </p:cNvSpPr>
          <p:nvPr>
            <p:ph idx="1"/>
          </p:nvPr>
        </p:nvSpPr>
        <p:spPr/>
        <p:txBody>
          <a:bodyPr/>
          <a:lstStyle/>
          <a:p>
            <a:r>
              <a:rPr lang="en-US" dirty="0"/>
              <a:t>Let's define the meaning of a word by its distribution in language use, meaning its neighboring words or grammatical environments. </a:t>
            </a:r>
          </a:p>
          <a:p>
            <a:endParaRPr lang="en-US" dirty="0"/>
          </a:p>
        </p:txBody>
      </p:sp>
    </p:spTree>
    <p:extLst>
      <p:ext uri="{BB962C8B-B14F-4D97-AF65-F5344CB8AC3E}">
        <p14:creationId xmlns:p14="http://schemas.microsoft.com/office/powerpoint/2010/main" val="2161477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FB8F2C5-3541-4C42-83F2-5EE6AA5A24A9}"/>
              </a:ext>
            </a:extLst>
          </p:cNvPr>
          <p:cNvSpPr>
            <a:spLocks noGrp="1"/>
          </p:cNvSpPr>
          <p:nvPr>
            <p:ph type="title"/>
          </p:nvPr>
        </p:nvSpPr>
        <p:spPr>
          <a:xfrm>
            <a:off x="1097280" y="159603"/>
            <a:ext cx="10866120" cy="907196"/>
          </a:xfrm>
        </p:spPr>
        <p:txBody>
          <a:bodyPr>
            <a:noAutofit/>
          </a:bodyPr>
          <a:lstStyle/>
          <a:p>
            <a:r>
              <a:rPr lang="en-US" sz="3800" dirty="0"/>
              <a:t>Idea 2: Meaning as a point in space (Osgood et al. 1957)</a:t>
            </a:r>
          </a:p>
        </p:txBody>
      </p:sp>
      <p:sp>
        <p:nvSpPr>
          <p:cNvPr id="6" name="Content Placeholder 5">
            <a:extLst>
              <a:ext uri="{FF2B5EF4-FFF2-40B4-BE49-F238E27FC236}">
                <a16:creationId xmlns:a16="http://schemas.microsoft.com/office/drawing/2014/main" id="{0E5F13EF-3E05-4E4F-A2B7-B27A75828252}"/>
              </a:ext>
            </a:extLst>
          </p:cNvPr>
          <p:cNvSpPr>
            <a:spLocks noGrp="1"/>
          </p:cNvSpPr>
          <p:nvPr>
            <p:ph idx="1"/>
          </p:nvPr>
        </p:nvSpPr>
        <p:spPr>
          <a:xfrm>
            <a:off x="990600" y="1219200"/>
            <a:ext cx="11201400" cy="5486400"/>
          </a:xfrm>
        </p:spPr>
        <p:txBody>
          <a:bodyPr>
            <a:normAutofit/>
          </a:bodyPr>
          <a:lstStyle/>
          <a:p>
            <a:r>
              <a:rPr lang="en-US" dirty="0"/>
              <a:t>3 affective dimensions for a word</a:t>
            </a:r>
          </a:p>
          <a:p>
            <a:pPr lvl="1"/>
            <a:r>
              <a:rPr lang="en-US" sz="2800" b="1" dirty="0"/>
              <a:t>valence</a:t>
            </a:r>
            <a:r>
              <a:rPr lang="en-US" sz="2800" dirty="0"/>
              <a:t>: pleasantness </a:t>
            </a:r>
          </a:p>
          <a:p>
            <a:pPr lvl="1"/>
            <a:r>
              <a:rPr lang="en-US" sz="2800" b="1" dirty="0"/>
              <a:t>arousal</a:t>
            </a:r>
            <a:r>
              <a:rPr lang="en-US" sz="2800" dirty="0"/>
              <a:t>: intensity of emotion </a:t>
            </a:r>
          </a:p>
          <a:p>
            <a:pPr lvl="1"/>
            <a:r>
              <a:rPr lang="en-US" sz="2800" b="1" dirty="0"/>
              <a:t>dominance</a:t>
            </a:r>
            <a:r>
              <a:rPr lang="en-US" sz="2800" dirty="0"/>
              <a:t>: the degree of control exerted</a:t>
            </a:r>
          </a:p>
          <a:p>
            <a:pPr lvl="1"/>
            <a:endParaRPr lang="en-US" sz="2800" dirty="0"/>
          </a:p>
          <a:p>
            <a:pPr lvl="1"/>
            <a:endParaRPr lang="en-US" sz="2800" dirty="0"/>
          </a:p>
          <a:p>
            <a:pPr lvl="1"/>
            <a:endParaRPr lang="en-US" sz="2800" dirty="0"/>
          </a:p>
          <a:p>
            <a:pPr lvl="1"/>
            <a:endParaRPr lang="en-US" sz="2800" dirty="0"/>
          </a:p>
          <a:p>
            <a:pPr lvl="1"/>
            <a:endParaRPr lang="en-US" sz="2800" dirty="0"/>
          </a:p>
          <a:p>
            <a:pPr lvl="1"/>
            <a:r>
              <a:rPr lang="en-US" sz="2800" dirty="0"/>
              <a:t> </a:t>
            </a:r>
          </a:p>
          <a:p>
            <a:r>
              <a:rPr lang="en-US" dirty="0"/>
              <a:t>Hence the connotation of a word is a vector in 3-space</a:t>
            </a:r>
          </a:p>
        </p:txBody>
      </p:sp>
      <p:graphicFrame>
        <p:nvGraphicFramePr>
          <p:cNvPr id="2" name="Table 2">
            <a:extLst>
              <a:ext uri="{FF2B5EF4-FFF2-40B4-BE49-F238E27FC236}">
                <a16:creationId xmlns:a16="http://schemas.microsoft.com/office/drawing/2014/main" id="{FDC9D1DC-8A5D-2F49-9FBB-267E5434DE99}"/>
              </a:ext>
            </a:extLst>
          </p:cNvPr>
          <p:cNvGraphicFramePr>
            <a:graphicFrameLocks noGrp="1"/>
          </p:cNvGraphicFramePr>
          <p:nvPr>
            <p:extLst>
              <p:ext uri="{D42A27DB-BD31-4B8C-83A1-F6EECF244321}">
                <p14:modId xmlns:p14="http://schemas.microsoft.com/office/powerpoint/2010/main" val="1199407861"/>
              </p:ext>
            </p:extLst>
          </p:nvPr>
        </p:nvGraphicFramePr>
        <p:xfrm>
          <a:off x="1097280" y="3195320"/>
          <a:ext cx="8427719" cy="2773680"/>
        </p:xfrm>
        <a:graphic>
          <a:graphicData uri="http://schemas.openxmlformats.org/drawingml/2006/table">
            <a:tbl>
              <a:tblPr firstRow="1">
                <a:tableStyleId>{5C22544A-7EE6-4342-B048-85BDC9FD1C3A}</a:tableStyleId>
              </a:tblPr>
              <a:tblGrid>
                <a:gridCol w="1745547">
                  <a:extLst>
                    <a:ext uri="{9D8B030D-6E8A-4147-A177-3AD203B41FA5}">
                      <a16:colId xmlns:a16="http://schemas.microsoft.com/office/drawing/2014/main" val="3377420894"/>
                    </a:ext>
                  </a:extLst>
                </a:gridCol>
                <a:gridCol w="1431894">
                  <a:extLst>
                    <a:ext uri="{9D8B030D-6E8A-4147-A177-3AD203B41FA5}">
                      <a16:colId xmlns:a16="http://schemas.microsoft.com/office/drawing/2014/main" val="3031128866"/>
                    </a:ext>
                  </a:extLst>
                </a:gridCol>
                <a:gridCol w="1227338">
                  <a:extLst>
                    <a:ext uri="{9D8B030D-6E8A-4147-A177-3AD203B41FA5}">
                      <a16:colId xmlns:a16="http://schemas.microsoft.com/office/drawing/2014/main" val="2253579774"/>
                    </a:ext>
                  </a:extLst>
                </a:gridCol>
                <a:gridCol w="974941">
                  <a:extLst>
                    <a:ext uri="{9D8B030D-6E8A-4147-A177-3AD203B41FA5}">
                      <a16:colId xmlns:a16="http://schemas.microsoft.com/office/drawing/2014/main" val="1881473539"/>
                    </a:ext>
                  </a:extLst>
                </a:gridCol>
                <a:gridCol w="1524000">
                  <a:extLst>
                    <a:ext uri="{9D8B030D-6E8A-4147-A177-3AD203B41FA5}">
                      <a16:colId xmlns:a16="http://schemas.microsoft.com/office/drawing/2014/main" val="4169453637"/>
                    </a:ext>
                  </a:extLst>
                </a:gridCol>
                <a:gridCol w="1523999">
                  <a:extLst>
                    <a:ext uri="{9D8B030D-6E8A-4147-A177-3AD203B41FA5}">
                      <a16:colId xmlns:a16="http://schemas.microsoft.com/office/drawing/2014/main" val="3994006102"/>
                    </a:ext>
                  </a:extLst>
                </a:gridCol>
              </a:tblGrid>
              <a:tr h="370840">
                <a:tc>
                  <a:txBody>
                    <a:bodyPr/>
                    <a:lstStyle/>
                    <a:p>
                      <a:endParaRPr lang="en-US" sz="2000" dirty="0"/>
                    </a:p>
                  </a:txBody>
                  <a:tcPr/>
                </a:tc>
                <a:tc>
                  <a:txBody>
                    <a:bodyPr/>
                    <a:lstStyle/>
                    <a:p>
                      <a:r>
                        <a:rPr lang="en-US" sz="2000" dirty="0"/>
                        <a:t>Word</a:t>
                      </a:r>
                    </a:p>
                  </a:txBody>
                  <a:tcPr/>
                </a:tc>
                <a:tc>
                  <a:txBody>
                    <a:bodyPr/>
                    <a:lstStyle/>
                    <a:p>
                      <a:r>
                        <a:rPr lang="en-US" sz="2000" dirty="0"/>
                        <a:t>Score</a:t>
                      </a:r>
                    </a:p>
                  </a:txBody>
                  <a:tcPr/>
                </a:tc>
                <a:tc>
                  <a:txBody>
                    <a:bodyPr/>
                    <a:lstStyle/>
                    <a:p>
                      <a:endParaRPr lang="en-US" sz="2000" dirty="0"/>
                    </a:p>
                  </a:txBody>
                  <a:tcPr/>
                </a:tc>
                <a:tc>
                  <a:txBody>
                    <a:bodyPr/>
                    <a:lstStyle/>
                    <a:p>
                      <a:r>
                        <a:rPr lang="en-US" sz="2000" dirty="0"/>
                        <a:t>Word</a:t>
                      </a:r>
                    </a:p>
                  </a:txBody>
                  <a:tcPr/>
                </a:tc>
                <a:tc>
                  <a:txBody>
                    <a:bodyPr/>
                    <a:lstStyle/>
                    <a:p>
                      <a:r>
                        <a:rPr lang="en-US" sz="2000" dirty="0"/>
                        <a:t>Score</a:t>
                      </a:r>
                    </a:p>
                  </a:txBody>
                  <a:tcPr/>
                </a:tc>
                <a:extLst>
                  <a:ext uri="{0D108BD9-81ED-4DB2-BD59-A6C34878D82A}">
                    <a16:rowId xmlns:a16="http://schemas.microsoft.com/office/drawing/2014/main" val="634625426"/>
                  </a:ext>
                </a:extLst>
              </a:tr>
              <a:tr h="370840">
                <a:tc rowSpan="2">
                  <a:txBody>
                    <a:bodyPr/>
                    <a:lstStyle/>
                    <a:p>
                      <a:r>
                        <a:rPr lang="en-US" sz="2000" b="1" dirty="0"/>
                        <a:t>Valence</a:t>
                      </a:r>
                    </a:p>
                  </a:txBody>
                  <a:tcPr/>
                </a:tc>
                <a:tc>
                  <a:txBody>
                    <a:bodyPr/>
                    <a:lstStyle/>
                    <a:p>
                      <a:r>
                        <a:rPr lang="en-US" sz="2000" dirty="0"/>
                        <a:t>love</a:t>
                      </a:r>
                    </a:p>
                  </a:txBody>
                  <a:tcPr/>
                </a:tc>
                <a:tc>
                  <a:txBody>
                    <a:bodyPr/>
                    <a:lstStyle/>
                    <a:p>
                      <a:pPr algn="r"/>
                      <a:r>
                        <a:rPr lang="en-US" sz="2000" dirty="0"/>
                        <a:t>1.000</a:t>
                      </a:r>
                    </a:p>
                  </a:txBody>
                  <a:tcPr/>
                </a:tc>
                <a:tc>
                  <a:txBody>
                    <a:bodyPr/>
                    <a:lstStyle/>
                    <a:p>
                      <a:endParaRPr lang="en-US" sz="2000" dirty="0"/>
                    </a:p>
                  </a:txBody>
                  <a:tcPr/>
                </a:tc>
                <a:tc>
                  <a:txBody>
                    <a:bodyPr/>
                    <a:lstStyle/>
                    <a:p>
                      <a:r>
                        <a:rPr lang="en-US" sz="2000" dirty="0"/>
                        <a:t>toxic</a:t>
                      </a:r>
                    </a:p>
                  </a:txBody>
                  <a:tcPr/>
                </a:tc>
                <a:tc>
                  <a:txBody>
                    <a:bodyPr/>
                    <a:lstStyle/>
                    <a:p>
                      <a:pPr algn="r"/>
                      <a:r>
                        <a:rPr lang="en-US" sz="2000" dirty="0"/>
                        <a:t>0.008</a:t>
                      </a:r>
                    </a:p>
                  </a:txBody>
                  <a:tcPr/>
                </a:tc>
                <a:extLst>
                  <a:ext uri="{0D108BD9-81ED-4DB2-BD59-A6C34878D82A}">
                    <a16:rowId xmlns:a16="http://schemas.microsoft.com/office/drawing/2014/main" val="1339686788"/>
                  </a:ext>
                </a:extLst>
              </a:tr>
              <a:tr h="370840">
                <a:tc vMerge="1">
                  <a:txBody>
                    <a:bodyPr/>
                    <a:lstStyle/>
                    <a:p>
                      <a:endParaRPr lang="en-US" sz="2000" dirty="0"/>
                    </a:p>
                  </a:txBody>
                  <a:tcPr/>
                </a:tc>
                <a:tc>
                  <a:txBody>
                    <a:bodyPr/>
                    <a:lstStyle/>
                    <a:p>
                      <a:r>
                        <a:rPr lang="en-US" sz="2000" dirty="0"/>
                        <a:t>happy</a:t>
                      </a:r>
                    </a:p>
                  </a:txBody>
                  <a:tcPr/>
                </a:tc>
                <a:tc>
                  <a:txBody>
                    <a:bodyPr/>
                    <a:lstStyle/>
                    <a:p>
                      <a:pPr algn="r"/>
                      <a:r>
                        <a:rPr lang="en-US" sz="2000" dirty="0"/>
                        <a:t>1.000</a:t>
                      </a:r>
                    </a:p>
                  </a:txBody>
                  <a:tcPr/>
                </a:tc>
                <a:tc>
                  <a:txBody>
                    <a:bodyPr/>
                    <a:lstStyle/>
                    <a:p>
                      <a:endParaRPr lang="en-US" sz="2000" dirty="0"/>
                    </a:p>
                  </a:txBody>
                  <a:tcPr/>
                </a:tc>
                <a:tc>
                  <a:txBody>
                    <a:bodyPr/>
                    <a:lstStyle/>
                    <a:p>
                      <a:r>
                        <a:rPr lang="en-US" sz="2000" dirty="0"/>
                        <a:t>nightmare</a:t>
                      </a:r>
                    </a:p>
                  </a:txBody>
                  <a:tcPr/>
                </a:tc>
                <a:tc>
                  <a:txBody>
                    <a:bodyPr/>
                    <a:lstStyle/>
                    <a:p>
                      <a:pPr algn="r"/>
                      <a:r>
                        <a:rPr lang="en-US" sz="2000" dirty="0"/>
                        <a:t>0.005</a:t>
                      </a:r>
                    </a:p>
                  </a:txBody>
                  <a:tcPr/>
                </a:tc>
                <a:extLst>
                  <a:ext uri="{0D108BD9-81ED-4DB2-BD59-A6C34878D82A}">
                    <a16:rowId xmlns:a16="http://schemas.microsoft.com/office/drawing/2014/main" val="1588537677"/>
                  </a:ext>
                </a:extLst>
              </a:tr>
              <a:tr h="370840">
                <a:tc rowSpan="2">
                  <a:txBody>
                    <a:bodyPr/>
                    <a:lstStyle/>
                    <a:p>
                      <a:r>
                        <a:rPr lang="en-US" sz="2000" b="1" dirty="0"/>
                        <a:t>Arousal</a:t>
                      </a:r>
                    </a:p>
                  </a:txBody>
                  <a:tcPr>
                    <a:solidFill>
                      <a:schemeClr val="accent2">
                        <a:lumMod val="20000"/>
                        <a:lumOff val="80000"/>
                      </a:schemeClr>
                    </a:solidFill>
                  </a:tcPr>
                </a:tc>
                <a:tc>
                  <a:txBody>
                    <a:bodyPr/>
                    <a:lstStyle/>
                    <a:p>
                      <a:r>
                        <a:rPr lang="en-US" sz="2000" dirty="0"/>
                        <a:t>elated</a:t>
                      </a:r>
                    </a:p>
                  </a:txBody>
                  <a:tcPr>
                    <a:solidFill>
                      <a:schemeClr val="accent2">
                        <a:lumMod val="20000"/>
                        <a:lumOff val="80000"/>
                      </a:schemeClr>
                    </a:solidFill>
                  </a:tcPr>
                </a:tc>
                <a:tc>
                  <a:txBody>
                    <a:bodyPr/>
                    <a:lstStyle/>
                    <a:p>
                      <a:pPr algn="r"/>
                      <a:r>
                        <a:rPr lang="en-US" sz="2000" dirty="0"/>
                        <a:t>0.960</a:t>
                      </a:r>
                    </a:p>
                  </a:txBody>
                  <a:tcPr>
                    <a:solidFill>
                      <a:schemeClr val="accent2">
                        <a:lumMod val="20000"/>
                        <a:lumOff val="80000"/>
                      </a:schemeClr>
                    </a:solidFill>
                  </a:tcPr>
                </a:tc>
                <a:tc>
                  <a:txBody>
                    <a:bodyPr/>
                    <a:lstStyle/>
                    <a:p>
                      <a:endParaRPr lang="en-US" sz="2000" dirty="0"/>
                    </a:p>
                  </a:txBody>
                  <a:tcPr>
                    <a:solidFill>
                      <a:schemeClr val="accent2">
                        <a:lumMod val="20000"/>
                        <a:lumOff val="80000"/>
                      </a:schemeClr>
                    </a:solidFill>
                  </a:tcPr>
                </a:tc>
                <a:tc>
                  <a:txBody>
                    <a:bodyPr/>
                    <a:lstStyle/>
                    <a:p>
                      <a:r>
                        <a:rPr lang="en-US" sz="2000" dirty="0"/>
                        <a:t>mellow</a:t>
                      </a:r>
                    </a:p>
                  </a:txBody>
                  <a:tcPr>
                    <a:solidFill>
                      <a:schemeClr val="accent2">
                        <a:lumMod val="20000"/>
                        <a:lumOff val="80000"/>
                      </a:schemeClr>
                    </a:solidFill>
                  </a:tcPr>
                </a:tc>
                <a:tc>
                  <a:txBody>
                    <a:bodyPr/>
                    <a:lstStyle/>
                    <a:p>
                      <a:pPr algn="r"/>
                      <a:r>
                        <a:rPr lang="en-US" sz="2000" dirty="0"/>
                        <a:t>0.069</a:t>
                      </a:r>
                    </a:p>
                  </a:txBody>
                  <a:tcPr>
                    <a:solidFill>
                      <a:schemeClr val="accent2">
                        <a:lumMod val="20000"/>
                        <a:lumOff val="80000"/>
                      </a:schemeClr>
                    </a:solidFill>
                  </a:tcPr>
                </a:tc>
                <a:extLst>
                  <a:ext uri="{0D108BD9-81ED-4DB2-BD59-A6C34878D82A}">
                    <a16:rowId xmlns:a16="http://schemas.microsoft.com/office/drawing/2014/main" val="2597233073"/>
                  </a:ext>
                </a:extLst>
              </a:tr>
              <a:tr h="370840">
                <a:tc vMerge="1">
                  <a:txBody>
                    <a:bodyPr/>
                    <a:lstStyle/>
                    <a:p>
                      <a:endParaRPr lang="en-US" sz="2000" dirty="0"/>
                    </a:p>
                  </a:txBody>
                  <a:tcPr>
                    <a:solidFill>
                      <a:schemeClr val="accent2">
                        <a:lumMod val="20000"/>
                        <a:lumOff val="80000"/>
                      </a:schemeClr>
                    </a:solidFill>
                  </a:tcPr>
                </a:tc>
                <a:tc>
                  <a:txBody>
                    <a:bodyPr/>
                    <a:lstStyle/>
                    <a:p>
                      <a:r>
                        <a:rPr lang="en-US" sz="2000" dirty="0"/>
                        <a:t>frenzy</a:t>
                      </a:r>
                    </a:p>
                  </a:txBody>
                  <a:tcPr>
                    <a:solidFill>
                      <a:schemeClr val="accent2">
                        <a:lumMod val="20000"/>
                        <a:lumOff val="80000"/>
                      </a:schemeClr>
                    </a:solidFill>
                  </a:tcPr>
                </a:tc>
                <a:tc>
                  <a:txBody>
                    <a:bodyPr/>
                    <a:lstStyle/>
                    <a:p>
                      <a:pPr algn="r"/>
                      <a:r>
                        <a:rPr lang="en-US" sz="2000" dirty="0"/>
                        <a:t>0.965</a:t>
                      </a:r>
                    </a:p>
                  </a:txBody>
                  <a:tcPr>
                    <a:solidFill>
                      <a:schemeClr val="accent2">
                        <a:lumMod val="20000"/>
                        <a:lumOff val="80000"/>
                      </a:schemeClr>
                    </a:solidFill>
                  </a:tcPr>
                </a:tc>
                <a:tc>
                  <a:txBody>
                    <a:bodyPr/>
                    <a:lstStyle/>
                    <a:p>
                      <a:endParaRPr lang="en-US" sz="2000" dirty="0"/>
                    </a:p>
                  </a:txBody>
                  <a:tcPr>
                    <a:solidFill>
                      <a:schemeClr val="accent2">
                        <a:lumMod val="20000"/>
                        <a:lumOff val="80000"/>
                      </a:schemeClr>
                    </a:solidFill>
                  </a:tcPr>
                </a:tc>
                <a:tc>
                  <a:txBody>
                    <a:bodyPr/>
                    <a:lstStyle/>
                    <a:p>
                      <a:r>
                        <a:rPr lang="en-US" sz="2000" dirty="0"/>
                        <a:t>napping</a:t>
                      </a:r>
                    </a:p>
                  </a:txBody>
                  <a:tcPr>
                    <a:solidFill>
                      <a:schemeClr val="accent2">
                        <a:lumMod val="20000"/>
                        <a:lumOff val="80000"/>
                      </a:schemeClr>
                    </a:solidFill>
                  </a:tcPr>
                </a:tc>
                <a:tc>
                  <a:txBody>
                    <a:bodyPr/>
                    <a:lstStyle/>
                    <a:p>
                      <a:pPr algn="r"/>
                      <a:r>
                        <a:rPr lang="en-US" sz="2000" dirty="0"/>
                        <a:t>0.046</a:t>
                      </a:r>
                    </a:p>
                  </a:txBody>
                  <a:tcPr>
                    <a:solidFill>
                      <a:schemeClr val="accent2">
                        <a:lumMod val="20000"/>
                        <a:lumOff val="80000"/>
                      </a:schemeClr>
                    </a:solidFill>
                  </a:tcPr>
                </a:tc>
                <a:extLst>
                  <a:ext uri="{0D108BD9-81ED-4DB2-BD59-A6C34878D82A}">
                    <a16:rowId xmlns:a16="http://schemas.microsoft.com/office/drawing/2014/main" val="1194605995"/>
                  </a:ext>
                </a:extLst>
              </a:tr>
              <a:tr h="370840">
                <a:tc rowSpan="2">
                  <a:txBody>
                    <a:bodyPr/>
                    <a:lstStyle/>
                    <a:p>
                      <a:r>
                        <a:rPr lang="en-US" sz="2000" b="1" dirty="0"/>
                        <a:t>Dominance</a:t>
                      </a:r>
                    </a:p>
                  </a:txBody>
                  <a:tcPr/>
                </a:tc>
                <a:tc>
                  <a:txBody>
                    <a:bodyPr/>
                    <a:lstStyle/>
                    <a:p>
                      <a:r>
                        <a:rPr lang="en-US" sz="2000" dirty="0"/>
                        <a:t>powerful</a:t>
                      </a:r>
                    </a:p>
                  </a:txBody>
                  <a:tcPr/>
                </a:tc>
                <a:tc>
                  <a:txBody>
                    <a:bodyPr/>
                    <a:lstStyle/>
                    <a:p>
                      <a:pPr algn="r"/>
                      <a:r>
                        <a:rPr lang="en-US" sz="2000" dirty="0"/>
                        <a:t>0.991</a:t>
                      </a:r>
                    </a:p>
                  </a:txBody>
                  <a:tcPr/>
                </a:tc>
                <a:tc>
                  <a:txBody>
                    <a:bodyPr/>
                    <a:lstStyle/>
                    <a:p>
                      <a:endParaRPr lang="en-US" sz="2000" dirty="0"/>
                    </a:p>
                  </a:txBody>
                  <a:tcPr/>
                </a:tc>
                <a:tc>
                  <a:txBody>
                    <a:bodyPr/>
                    <a:lstStyle/>
                    <a:p>
                      <a:r>
                        <a:rPr lang="en-US" sz="2000" dirty="0"/>
                        <a:t>weak</a:t>
                      </a:r>
                    </a:p>
                  </a:txBody>
                  <a:tcPr/>
                </a:tc>
                <a:tc>
                  <a:txBody>
                    <a:bodyPr/>
                    <a:lstStyle/>
                    <a:p>
                      <a:pPr algn="r"/>
                      <a:r>
                        <a:rPr lang="en-US" sz="2000" dirty="0"/>
                        <a:t>0.045</a:t>
                      </a:r>
                    </a:p>
                  </a:txBody>
                  <a:tcPr/>
                </a:tc>
                <a:extLst>
                  <a:ext uri="{0D108BD9-81ED-4DB2-BD59-A6C34878D82A}">
                    <a16:rowId xmlns:a16="http://schemas.microsoft.com/office/drawing/2014/main" val="1673050729"/>
                  </a:ext>
                </a:extLst>
              </a:tr>
              <a:tr h="370840">
                <a:tc vMerge="1">
                  <a:txBody>
                    <a:bodyPr/>
                    <a:lstStyle/>
                    <a:p>
                      <a:endParaRPr lang="en-US" sz="2000" dirty="0"/>
                    </a:p>
                  </a:txBody>
                  <a:tcPr/>
                </a:tc>
                <a:tc>
                  <a:txBody>
                    <a:bodyPr/>
                    <a:lstStyle/>
                    <a:p>
                      <a:r>
                        <a:rPr lang="en-US" sz="2000" dirty="0"/>
                        <a:t>leadership</a:t>
                      </a:r>
                    </a:p>
                  </a:txBody>
                  <a:tcPr/>
                </a:tc>
                <a:tc>
                  <a:txBody>
                    <a:bodyPr/>
                    <a:lstStyle/>
                    <a:p>
                      <a:pPr algn="r"/>
                      <a:r>
                        <a:rPr lang="en-US" sz="2000" dirty="0"/>
                        <a:t>0.983</a:t>
                      </a:r>
                    </a:p>
                  </a:txBody>
                  <a:tcPr/>
                </a:tc>
                <a:tc>
                  <a:txBody>
                    <a:bodyPr/>
                    <a:lstStyle/>
                    <a:p>
                      <a:endParaRPr lang="en-US" sz="2000" dirty="0"/>
                    </a:p>
                  </a:txBody>
                  <a:tcPr/>
                </a:tc>
                <a:tc>
                  <a:txBody>
                    <a:bodyPr/>
                    <a:lstStyle/>
                    <a:p>
                      <a:r>
                        <a:rPr lang="en-US" sz="2000" dirty="0"/>
                        <a:t>empty</a:t>
                      </a:r>
                    </a:p>
                  </a:txBody>
                  <a:tcPr/>
                </a:tc>
                <a:tc>
                  <a:txBody>
                    <a:bodyPr/>
                    <a:lstStyle/>
                    <a:p>
                      <a:pPr algn="r"/>
                      <a:r>
                        <a:rPr lang="en-US" sz="2000" dirty="0"/>
                        <a:t>0.081</a:t>
                      </a:r>
                    </a:p>
                  </a:txBody>
                  <a:tcPr/>
                </a:tc>
                <a:extLst>
                  <a:ext uri="{0D108BD9-81ED-4DB2-BD59-A6C34878D82A}">
                    <a16:rowId xmlns:a16="http://schemas.microsoft.com/office/drawing/2014/main" val="3932117420"/>
                  </a:ext>
                </a:extLst>
              </a:tr>
            </a:tbl>
          </a:graphicData>
        </a:graphic>
      </p:graphicFrame>
      <p:sp>
        <p:nvSpPr>
          <p:cNvPr id="7" name="TextBox 6">
            <a:extLst>
              <a:ext uri="{FF2B5EF4-FFF2-40B4-BE49-F238E27FC236}">
                <a16:creationId xmlns:a16="http://schemas.microsoft.com/office/drawing/2014/main" id="{22267F2A-65D9-1440-9E93-556F8C3D1725}"/>
              </a:ext>
            </a:extLst>
          </p:cNvPr>
          <p:cNvSpPr txBox="1"/>
          <p:nvPr/>
        </p:nvSpPr>
        <p:spPr>
          <a:xfrm>
            <a:off x="10068637" y="4419600"/>
            <a:ext cx="2052165" cy="646331"/>
          </a:xfrm>
          <a:prstGeom prst="rect">
            <a:avLst/>
          </a:prstGeom>
          <a:noFill/>
        </p:spPr>
        <p:txBody>
          <a:bodyPr wrap="none" rtlCol="0">
            <a:spAutoFit/>
          </a:bodyPr>
          <a:lstStyle/>
          <a:p>
            <a:r>
              <a:rPr lang="en-US" dirty="0"/>
              <a:t>NRC VAD Lexicon </a:t>
            </a:r>
          </a:p>
          <a:p>
            <a:r>
              <a:rPr lang="en-US" dirty="0"/>
              <a:t> (Mohammad 2018)</a:t>
            </a:r>
          </a:p>
        </p:txBody>
      </p:sp>
    </p:spTree>
    <p:extLst>
      <p:ext uri="{BB962C8B-B14F-4D97-AF65-F5344CB8AC3E}">
        <p14:creationId xmlns:p14="http://schemas.microsoft.com/office/powerpoint/2010/main" val="12100578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F2A6F-7E1E-D043-892F-9B7FDFC59CBB}"/>
              </a:ext>
            </a:extLst>
          </p:cNvPr>
          <p:cNvSpPr>
            <a:spLocks noGrp="1"/>
          </p:cNvSpPr>
          <p:nvPr>
            <p:ph type="title"/>
          </p:nvPr>
        </p:nvSpPr>
        <p:spPr>
          <a:xfrm>
            <a:off x="1097281" y="2286000"/>
            <a:ext cx="10561320" cy="1828800"/>
          </a:xfrm>
        </p:spPr>
        <p:txBody>
          <a:bodyPr>
            <a:noAutofit/>
          </a:bodyPr>
          <a:lstStyle/>
          <a:p>
            <a:r>
              <a:rPr lang="en-US" sz="3600" dirty="0"/>
              <a:t>Idea 1: Defining meaning by linguistic distribution</a:t>
            </a:r>
            <a:br>
              <a:rPr lang="en-US" sz="3600" dirty="0"/>
            </a:br>
            <a:br>
              <a:rPr lang="en-US" sz="3600" dirty="0"/>
            </a:br>
            <a:r>
              <a:rPr lang="en-US" sz="3600" dirty="0"/>
              <a:t>Idea 2: Meaning as a point in multidimensional space</a:t>
            </a:r>
          </a:p>
        </p:txBody>
      </p:sp>
    </p:spTree>
    <p:extLst>
      <p:ext uri="{BB962C8B-B14F-4D97-AF65-F5344CB8AC3E}">
        <p14:creationId xmlns:p14="http://schemas.microsoft.com/office/powerpoint/2010/main" val="86523487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FC6DC75-6F7E-2940-9046-D9B48B47EC1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937841" y="3560266"/>
            <a:ext cx="7206159" cy="3297733"/>
          </a:xfrm>
          <a:prstGeom prst="rect">
            <a:avLst/>
          </a:prstGeom>
        </p:spPr>
      </p:pic>
      <p:sp>
        <p:nvSpPr>
          <p:cNvPr id="7" name="Rectangle 6">
            <a:extLst>
              <a:ext uri="{FF2B5EF4-FFF2-40B4-BE49-F238E27FC236}">
                <a16:creationId xmlns:a16="http://schemas.microsoft.com/office/drawing/2014/main" id="{5BC16081-C1F9-DE4B-879C-2C9DEC6719FE}"/>
              </a:ext>
            </a:extLst>
          </p:cNvPr>
          <p:cNvSpPr/>
          <p:nvPr/>
        </p:nvSpPr>
        <p:spPr>
          <a:xfrm>
            <a:off x="1955800" y="3560266"/>
            <a:ext cx="7467600" cy="3363366"/>
          </a:xfrm>
          <a:prstGeom prst="rect">
            <a:avLst/>
          </a:prstGeom>
          <a:solidFill>
            <a:srgbClr val="00B0F0">
              <a:alpha val="10000"/>
            </a:srgbClr>
          </a:solidFill>
          <a:ln>
            <a:solidFill>
              <a:srgbClr val="00B0F0">
                <a:alpha val="48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838200" y="457201"/>
            <a:ext cx="11277600" cy="370435"/>
          </a:xfrm>
        </p:spPr>
        <p:txBody>
          <a:bodyPr>
            <a:noAutofit/>
          </a:bodyPr>
          <a:lstStyle/>
          <a:p>
            <a:r>
              <a:rPr lang="en-US" sz="3600" dirty="0"/>
              <a:t>Defining meaning as a point in space based on distribution</a:t>
            </a:r>
          </a:p>
        </p:txBody>
      </p:sp>
      <p:sp>
        <p:nvSpPr>
          <p:cNvPr id="3" name="Content Placeholder 2"/>
          <p:cNvSpPr>
            <a:spLocks noGrp="1"/>
          </p:cNvSpPr>
          <p:nvPr>
            <p:ph idx="1"/>
          </p:nvPr>
        </p:nvSpPr>
        <p:spPr>
          <a:xfrm>
            <a:off x="990600" y="980035"/>
            <a:ext cx="10820400" cy="5725565"/>
          </a:xfrm>
          <a:noFill/>
        </p:spPr>
        <p:txBody>
          <a:bodyPr>
            <a:normAutofit/>
          </a:bodyPr>
          <a:lstStyle/>
          <a:p>
            <a:r>
              <a:rPr lang="en-US" sz="3200" dirty="0"/>
              <a:t>Each word = a vector   (</a:t>
            </a:r>
            <a:r>
              <a:rPr lang="en-US" sz="3000" dirty="0"/>
              <a:t>not just "good" or "w</a:t>
            </a:r>
            <a:r>
              <a:rPr lang="en-US" sz="3000" baseline="-25000" dirty="0"/>
              <a:t>45</a:t>
            </a:r>
            <a:r>
              <a:rPr lang="en-US" sz="3000" dirty="0"/>
              <a:t>")</a:t>
            </a:r>
          </a:p>
          <a:p>
            <a:r>
              <a:rPr lang="en-US" sz="3200" dirty="0"/>
              <a:t>Similar words are "</a:t>
            </a:r>
            <a:r>
              <a:rPr lang="en-US" sz="3200" b="1" dirty="0"/>
              <a:t>nearby in semantic space</a:t>
            </a:r>
            <a:r>
              <a:rPr lang="en-US" sz="3200" dirty="0"/>
              <a:t>"</a:t>
            </a:r>
          </a:p>
          <a:p>
            <a:r>
              <a:rPr lang="en-US" sz="3200" dirty="0"/>
              <a:t>We build this space automatically by seeing which words are </a:t>
            </a:r>
            <a:r>
              <a:rPr lang="en-US" sz="3200" b="1" dirty="0"/>
              <a:t>nearby in text</a:t>
            </a:r>
          </a:p>
          <a:p>
            <a:pPr lvl="1"/>
            <a:endParaRPr lang="en-US" dirty="0"/>
          </a:p>
          <a:p>
            <a:endParaRPr lang="en-US" dirty="0"/>
          </a:p>
        </p:txBody>
      </p:sp>
    </p:spTree>
    <p:extLst>
      <p:ext uri="{BB962C8B-B14F-4D97-AF65-F5344CB8AC3E}">
        <p14:creationId xmlns:p14="http://schemas.microsoft.com/office/powerpoint/2010/main" val="2989948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53C1F0E-CA36-D14F-97DD-8BF1940FA5E0}"/>
              </a:ext>
            </a:extLst>
          </p:cNvPr>
          <p:cNvSpPr>
            <a:spLocks noGrp="1"/>
          </p:cNvSpPr>
          <p:nvPr>
            <p:ph type="title"/>
          </p:nvPr>
        </p:nvSpPr>
        <p:spPr/>
        <p:txBody>
          <a:bodyPr/>
          <a:lstStyle/>
          <a:p>
            <a:r>
              <a:rPr lang="en-US" dirty="0"/>
              <a:t>What do words mean?</a:t>
            </a:r>
          </a:p>
        </p:txBody>
      </p:sp>
      <p:sp>
        <p:nvSpPr>
          <p:cNvPr id="6" name="Content Placeholder 5">
            <a:extLst>
              <a:ext uri="{FF2B5EF4-FFF2-40B4-BE49-F238E27FC236}">
                <a16:creationId xmlns:a16="http://schemas.microsoft.com/office/drawing/2014/main" id="{A8B27F17-21FA-784D-A080-3DEAA22C31F4}"/>
              </a:ext>
            </a:extLst>
          </p:cNvPr>
          <p:cNvSpPr>
            <a:spLocks noGrp="1"/>
          </p:cNvSpPr>
          <p:nvPr>
            <p:ph idx="1"/>
          </p:nvPr>
        </p:nvSpPr>
        <p:spPr>
          <a:xfrm>
            <a:off x="838201" y="1600199"/>
            <a:ext cx="11125200" cy="5257801"/>
          </a:xfrm>
        </p:spPr>
        <p:txBody>
          <a:bodyPr>
            <a:normAutofit fontScale="92500" lnSpcReduction="20000"/>
          </a:bodyPr>
          <a:lstStyle/>
          <a:p>
            <a:r>
              <a:rPr lang="en-US" sz="4000" dirty="0"/>
              <a:t>N-gram or text classification methods we've seen so far</a:t>
            </a:r>
          </a:p>
          <a:p>
            <a:pPr lvl="1"/>
            <a:r>
              <a:rPr lang="en-US" sz="3600" dirty="0"/>
              <a:t>Words are just strings (or indices </a:t>
            </a:r>
            <a:r>
              <a:rPr lang="en-US" sz="3600" dirty="0" err="1"/>
              <a:t>w</a:t>
            </a:r>
            <a:r>
              <a:rPr lang="en-US" sz="3600" baseline="-25000" dirty="0" err="1"/>
              <a:t>i</a:t>
            </a:r>
            <a:r>
              <a:rPr lang="en-US" sz="3600" dirty="0"/>
              <a:t> in a vocabulary list)</a:t>
            </a:r>
          </a:p>
          <a:p>
            <a:pPr lvl="1"/>
            <a:r>
              <a:rPr lang="en-US" sz="3600" dirty="0"/>
              <a:t>That's not very satisfactory!</a:t>
            </a:r>
            <a:endParaRPr lang="en-US" sz="4000" dirty="0"/>
          </a:p>
          <a:p>
            <a:r>
              <a:rPr lang="en-US" sz="4000" dirty="0"/>
              <a:t>philosophical logic and KR; Computer Vision classification:</a:t>
            </a:r>
          </a:p>
          <a:p>
            <a:pPr lvl="1"/>
            <a:r>
              <a:rPr lang="en-US" sz="3600" dirty="0"/>
              <a:t>The meaning of "dog" is DOG;  “cat” is CAT</a:t>
            </a:r>
          </a:p>
          <a:p>
            <a:pPr marL="201079" lvl="1" indent="0">
              <a:buNone/>
            </a:pPr>
            <a:r>
              <a:rPr lang="en-US" sz="3600" dirty="0"/>
              <a:t>          e.g. ∀x DOG(x) ⟶ MAMMAL(x)</a:t>
            </a:r>
          </a:p>
          <a:p>
            <a:r>
              <a:rPr lang="en-US" sz="4000" dirty="0"/>
              <a:t>Old linguistics joke by Barbara Partee in 1967:</a:t>
            </a:r>
          </a:p>
          <a:p>
            <a:pPr lvl="1"/>
            <a:r>
              <a:rPr lang="en-US" sz="3600" dirty="0"/>
              <a:t>Q: What's the meaning of life?</a:t>
            </a:r>
          </a:p>
          <a:p>
            <a:pPr lvl="1"/>
            <a:r>
              <a:rPr lang="en-US" sz="3600" dirty="0"/>
              <a:t>A: LIFE</a:t>
            </a:r>
          </a:p>
          <a:p>
            <a:r>
              <a:rPr lang="en-US" sz="4000" dirty="0"/>
              <a:t>That seems hardly better!</a:t>
            </a:r>
          </a:p>
        </p:txBody>
      </p:sp>
    </p:spTree>
    <p:extLst>
      <p:ext uri="{BB962C8B-B14F-4D97-AF65-F5344CB8AC3E}">
        <p14:creationId xmlns:p14="http://schemas.microsoft.com/office/powerpoint/2010/main" val="26707709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6">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 define meaning of a word as a vector</a:t>
            </a:r>
          </a:p>
        </p:txBody>
      </p:sp>
      <p:sp>
        <p:nvSpPr>
          <p:cNvPr id="3" name="Content Placeholder 2"/>
          <p:cNvSpPr>
            <a:spLocks noGrp="1"/>
          </p:cNvSpPr>
          <p:nvPr>
            <p:ph idx="1"/>
          </p:nvPr>
        </p:nvSpPr>
        <p:spPr>
          <a:xfrm>
            <a:off x="1219200" y="1600200"/>
            <a:ext cx="10363200" cy="5105400"/>
          </a:xfrm>
        </p:spPr>
        <p:txBody>
          <a:bodyPr>
            <a:normAutofit/>
          </a:bodyPr>
          <a:lstStyle/>
          <a:p>
            <a:r>
              <a:rPr lang="en-US" sz="3600" dirty="0"/>
              <a:t>“mathematical </a:t>
            </a:r>
            <a:r>
              <a:rPr lang="en-US" sz="3600" b="1" dirty="0"/>
              <a:t>embedding</a:t>
            </a:r>
            <a:r>
              <a:rPr lang="en-US" sz="3600" dirty="0"/>
              <a:t> from space with many dimensions per word to a continuous vector space with a much lower dimension” (Wikipedia)</a:t>
            </a:r>
          </a:p>
          <a:p>
            <a:r>
              <a:rPr lang="en-US" sz="3600" dirty="0"/>
              <a:t>e.g. 50,000 context word-types in LOB, to 100 numbers</a:t>
            </a:r>
          </a:p>
          <a:p>
            <a:r>
              <a:rPr lang="en-US" sz="3600" dirty="0"/>
              <a:t>The standard way to represent meaning in NLP</a:t>
            </a:r>
          </a:p>
          <a:p>
            <a:pPr marL="914400" indent="-914400"/>
            <a:r>
              <a:rPr lang="en-US" sz="3600" dirty="0"/>
              <a:t>	</a:t>
            </a:r>
            <a:r>
              <a:rPr lang="en-US" sz="3600" b="1" dirty="0">
                <a:solidFill>
                  <a:srgbClr val="0000FF"/>
                </a:solidFill>
              </a:rPr>
              <a:t>Every modern NLP algorithm uses embeddings as the representation of word meaning</a:t>
            </a:r>
          </a:p>
          <a:p>
            <a:r>
              <a:rPr lang="en-US" sz="3600" dirty="0"/>
              <a:t>Fine-grained model of meaning to measure similarity </a:t>
            </a:r>
          </a:p>
          <a:p>
            <a:pPr lvl="1"/>
            <a:endParaRPr lang="en-US" dirty="0"/>
          </a:p>
          <a:p>
            <a:endParaRPr lang="en-US" dirty="0"/>
          </a:p>
        </p:txBody>
      </p:sp>
    </p:spTree>
    <p:extLst>
      <p:ext uri="{BB962C8B-B14F-4D97-AF65-F5344CB8AC3E}">
        <p14:creationId xmlns:p14="http://schemas.microsoft.com/office/powerpoint/2010/main" val="5201438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238B7-F6BF-704D-B077-1546F9395AEE}"/>
              </a:ext>
            </a:extLst>
          </p:cNvPr>
          <p:cNvSpPr>
            <a:spLocks noGrp="1"/>
          </p:cNvSpPr>
          <p:nvPr>
            <p:ph type="title"/>
          </p:nvPr>
        </p:nvSpPr>
        <p:spPr>
          <a:xfrm>
            <a:off x="1066799" y="286605"/>
            <a:ext cx="8823961" cy="1161196"/>
          </a:xfrm>
        </p:spPr>
        <p:txBody>
          <a:bodyPr/>
          <a:lstStyle/>
          <a:p>
            <a:r>
              <a:rPr lang="en-US" dirty="0"/>
              <a:t>Intuition: why vectors?</a:t>
            </a:r>
          </a:p>
        </p:txBody>
      </p:sp>
      <p:sp>
        <p:nvSpPr>
          <p:cNvPr id="3" name="Content Placeholder 2">
            <a:extLst>
              <a:ext uri="{FF2B5EF4-FFF2-40B4-BE49-F238E27FC236}">
                <a16:creationId xmlns:a16="http://schemas.microsoft.com/office/drawing/2014/main" id="{D309DDB4-568F-114E-90B1-AEF784329B3F}"/>
              </a:ext>
            </a:extLst>
          </p:cNvPr>
          <p:cNvSpPr>
            <a:spLocks noGrp="1"/>
          </p:cNvSpPr>
          <p:nvPr>
            <p:ph idx="1"/>
          </p:nvPr>
        </p:nvSpPr>
        <p:spPr>
          <a:xfrm>
            <a:off x="1066800" y="1752600"/>
            <a:ext cx="11125200" cy="4648200"/>
          </a:xfrm>
        </p:spPr>
        <p:txBody>
          <a:bodyPr>
            <a:normAutofit lnSpcReduction="10000"/>
          </a:bodyPr>
          <a:lstStyle/>
          <a:p>
            <a:r>
              <a:rPr lang="en-US" sz="3200" dirty="0"/>
              <a:t>Consider sentiment analysis:</a:t>
            </a:r>
          </a:p>
          <a:p>
            <a:endParaRPr lang="en-US" sz="400" dirty="0"/>
          </a:p>
          <a:p>
            <a:pPr lvl="1"/>
            <a:r>
              <a:rPr lang="en-US" sz="3200" dirty="0"/>
              <a:t>With </a:t>
            </a:r>
            <a:r>
              <a:rPr lang="en-US" sz="3200" b="1" dirty="0"/>
              <a:t>words</a:t>
            </a:r>
            <a:r>
              <a:rPr lang="en-US" sz="3200" dirty="0"/>
              <a:t>,  a feature is a word identity</a:t>
            </a:r>
          </a:p>
          <a:p>
            <a:pPr lvl="2"/>
            <a:r>
              <a:rPr lang="en-US" sz="2800" dirty="0"/>
              <a:t>Feature 5: 'The previous word was "terrible"'</a:t>
            </a:r>
          </a:p>
          <a:p>
            <a:pPr lvl="2"/>
            <a:r>
              <a:rPr lang="en-US" sz="2800" dirty="0"/>
              <a:t>requires </a:t>
            </a:r>
            <a:r>
              <a:rPr lang="en-US" sz="2800" b="1" dirty="0"/>
              <a:t>exact</a:t>
            </a:r>
            <a:r>
              <a:rPr lang="en-US" sz="2800" dirty="0"/>
              <a:t> </a:t>
            </a:r>
            <a:r>
              <a:rPr lang="en-US" sz="2800" b="1" dirty="0"/>
              <a:t>same</a:t>
            </a:r>
            <a:r>
              <a:rPr lang="en-US" sz="2800" dirty="0"/>
              <a:t> </a:t>
            </a:r>
            <a:r>
              <a:rPr lang="en-US" sz="2800" b="1" dirty="0"/>
              <a:t>word</a:t>
            </a:r>
            <a:r>
              <a:rPr lang="en-US" sz="2800" dirty="0"/>
              <a:t> to be in training and test</a:t>
            </a:r>
          </a:p>
          <a:p>
            <a:pPr lvl="2"/>
            <a:endParaRPr lang="en-US" sz="1400" dirty="0"/>
          </a:p>
          <a:p>
            <a:pPr lvl="1"/>
            <a:r>
              <a:rPr lang="en-US" sz="3200" dirty="0"/>
              <a:t>With </a:t>
            </a:r>
            <a:r>
              <a:rPr lang="en-US" sz="3200" b="1" dirty="0"/>
              <a:t>embeddings</a:t>
            </a:r>
            <a:r>
              <a:rPr lang="en-US" sz="3200" dirty="0"/>
              <a:t>: </a:t>
            </a:r>
          </a:p>
          <a:p>
            <a:pPr lvl="2"/>
            <a:r>
              <a:rPr lang="en-US" sz="2800" dirty="0"/>
              <a:t>Feature is a word vector</a:t>
            </a:r>
          </a:p>
          <a:p>
            <a:pPr lvl="2"/>
            <a:r>
              <a:rPr lang="en-US" sz="2800" dirty="0"/>
              <a:t>'The previous word was vector [35,22,17…]</a:t>
            </a:r>
          </a:p>
          <a:p>
            <a:pPr lvl="2"/>
            <a:r>
              <a:rPr lang="en-US" sz="2800" dirty="0"/>
              <a:t>Now in the test set we might see a similar vector [34,21,14]</a:t>
            </a:r>
          </a:p>
          <a:p>
            <a:pPr lvl="2"/>
            <a:r>
              <a:rPr lang="en-US" sz="2800" dirty="0"/>
              <a:t>We can generalize to </a:t>
            </a:r>
            <a:r>
              <a:rPr lang="en-US" sz="2800" b="1" dirty="0"/>
              <a:t>similar but unseen</a:t>
            </a:r>
            <a:r>
              <a:rPr lang="en-US" sz="2800" dirty="0"/>
              <a:t> words!!! </a:t>
            </a:r>
          </a:p>
          <a:p>
            <a:endParaRPr lang="en-US" dirty="0"/>
          </a:p>
        </p:txBody>
      </p:sp>
    </p:spTree>
    <p:extLst>
      <p:ext uri="{BB962C8B-B14F-4D97-AF65-F5344CB8AC3E}">
        <p14:creationId xmlns:p14="http://schemas.microsoft.com/office/powerpoint/2010/main" val="151898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7" end="7"/>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8" end="8"/>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9" end="9"/>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018BE4-92B8-FD4A-9CFC-7E5F798967F5}"/>
              </a:ext>
            </a:extLst>
          </p:cNvPr>
          <p:cNvSpPr>
            <a:spLocks noGrp="1"/>
          </p:cNvSpPr>
          <p:nvPr>
            <p:ph type="title"/>
          </p:nvPr>
        </p:nvSpPr>
        <p:spPr>
          <a:xfrm>
            <a:off x="1143000" y="286605"/>
            <a:ext cx="8747760" cy="1008796"/>
          </a:xfrm>
        </p:spPr>
        <p:txBody>
          <a:bodyPr/>
          <a:lstStyle/>
          <a:p>
            <a:r>
              <a:rPr lang="en-US" dirty="0"/>
              <a:t>We'll discuss 2 kinds of embeddings</a:t>
            </a:r>
          </a:p>
        </p:txBody>
      </p:sp>
      <p:sp>
        <p:nvSpPr>
          <p:cNvPr id="3" name="Content Placeholder 2">
            <a:extLst>
              <a:ext uri="{FF2B5EF4-FFF2-40B4-BE49-F238E27FC236}">
                <a16:creationId xmlns:a16="http://schemas.microsoft.com/office/drawing/2014/main" id="{DC3C9F9A-F83A-1845-89F9-1002B5D6CFB7}"/>
              </a:ext>
            </a:extLst>
          </p:cNvPr>
          <p:cNvSpPr>
            <a:spLocks noGrp="1"/>
          </p:cNvSpPr>
          <p:nvPr>
            <p:ph idx="1"/>
          </p:nvPr>
        </p:nvSpPr>
        <p:spPr>
          <a:xfrm>
            <a:off x="1143000" y="1524000"/>
            <a:ext cx="10591800" cy="5334000"/>
          </a:xfrm>
        </p:spPr>
        <p:txBody>
          <a:bodyPr>
            <a:normAutofit/>
          </a:bodyPr>
          <a:lstStyle/>
          <a:p>
            <a:r>
              <a:rPr lang="en-US" sz="3200" dirty="0" err="1">
                <a:solidFill>
                  <a:srgbClr val="0000FF"/>
                </a:solidFill>
              </a:rPr>
              <a:t>tf-idf</a:t>
            </a:r>
            <a:r>
              <a:rPr lang="en-US" sz="3200" dirty="0">
                <a:solidFill>
                  <a:srgbClr val="0000FF"/>
                </a:solidFill>
              </a:rPr>
              <a:t> </a:t>
            </a:r>
          </a:p>
          <a:p>
            <a:pPr lvl="1"/>
            <a:r>
              <a:rPr lang="en-US" sz="2800" dirty="0"/>
              <a:t>Information Retrieval workhorse!</a:t>
            </a:r>
          </a:p>
          <a:p>
            <a:pPr lvl="1"/>
            <a:r>
              <a:rPr lang="en-US" sz="2800" dirty="0"/>
              <a:t>A common baseline model</a:t>
            </a:r>
          </a:p>
          <a:p>
            <a:pPr lvl="1"/>
            <a:r>
              <a:rPr lang="en-US" sz="2800" b="1" dirty="0"/>
              <a:t>Sparse</a:t>
            </a:r>
            <a:r>
              <a:rPr lang="en-US" sz="2800" dirty="0"/>
              <a:t> vectors</a:t>
            </a:r>
          </a:p>
          <a:p>
            <a:pPr lvl="1"/>
            <a:r>
              <a:rPr lang="en-US" sz="2800" dirty="0"/>
              <a:t>Words are represented by (a simple function of) the </a:t>
            </a:r>
            <a:r>
              <a:rPr lang="en-US" sz="2800" b="1" dirty="0"/>
              <a:t>counts </a:t>
            </a:r>
            <a:r>
              <a:rPr lang="en-US" sz="2800" dirty="0"/>
              <a:t>of nearby words</a:t>
            </a:r>
          </a:p>
          <a:p>
            <a:r>
              <a:rPr lang="en-US" sz="3200" dirty="0">
                <a:solidFill>
                  <a:srgbClr val="0000FF"/>
                </a:solidFill>
              </a:rPr>
              <a:t>Word2vec</a:t>
            </a:r>
          </a:p>
          <a:p>
            <a:pPr lvl="1"/>
            <a:r>
              <a:rPr lang="en-US" sz="2800" b="1" dirty="0"/>
              <a:t>Dense</a:t>
            </a:r>
            <a:r>
              <a:rPr lang="en-US" sz="2800" dirty="0"/>
              <a:t> vectors</a:t>
            </a:r>
          </a:p>
          <a:p>
            <a:pPr lvl="1"/>
            <a:r>
              <a:rPr lang="en-US" sz="2800" dirty="0"/>
              <a:t>Representation is created by training a classifier to </a:t>
            </a:r>
            <a:r>
              <a:rPr lang="en-US" sz="2800" b="1" dirty="0"/>
              <a:t>predict</a:t>
            </a:r>
            <a:r>
              <a:rPr lang="en-US" sz="2800" dirty="0"/>
              <a:t> whether a word is likely to appear nearby</a:t>
            </a:r>
          </a:p>
          <a:p>
            <a:pPr lvl="1"/>
            <a:r>
              <a:rPr lang="en-US" sz="2800" dirty="0"/>
              <a:t>Later we'll discuss extensions called  </a:t>
            </a:r>
            <a:r>
              <a:rPr lang="en-US" sz="2800" b="1" dirty="0">
                <a:solidFill>
                  <a:srgbClr val="0000FF"/>
                </a:solidFill>
              </a:rPr>
              <a:t>contextual embeddings</a:t>
            </a:r>
          </a:p>
        </p:txBody>
      </p:sp>
    </p:spTree>
    <p:extLst>
      <p:ext uri="{BB962C8B-B14F-4D97-AF65-F5344CB8AC3E}">
        <p14:creationId xmlns:p14="http://schemas.microsoft.com/office/powerpoint/2010/main" val="38484077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7" end="7"/>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201972-010C-CB48-8E6C-A7D309FC3F47}"/>
              </a:ext>
            </a:extLst>
          </p:cNvPr>
          <p:cNvSpPr>
            <a:spLocks noGrp="1"/>
          </p:cNvSpPr>
          <p:nvPr>
            <p:ph type="title"/>
          </p:nvPr>
        </p:nvSpPr>
        <p:spPr>
          <a:xfrm>
            <a:off x="538418" y="990600"/>
            <a:ext cx="10642662" cy="907196"/>
          </a:xfrm>
        </p:spPr>
        <p:txBody>
          <a:bodyPr>
            <a:normAutofit fontScale="90000"/>
          </a:bodyPr>
          <a:lstStyle/>
          <a:p>
            <a:r>
              <a:rPr lang="en-US" dirty="0"/>
              <a:t>From now on:</a:t>
            </a:r>
            <a:br>
              <a:rPr lang="en-US" dirty="0"/>
            </a:br>
            <a:r>
              <a:rPr lang="en-US" dirty="0"/>
              <a:t>Computing with meaning representations</a:t>
            </a:r>
            <a:br>
              <a:rPr lang="en-US" dirty="0"/>
            </a:br>
            <a:r>
              <a:rPr lang="en-US" dirty="0"/>
              <a:t>instead of string representations</a:t>
            </a:r>
          </a:p>
        </p:txBody>
      </p:sp>
      <p:pic>
        <p:nvPicPr>
          <p:cNvPr id="6" name="Content Placeholder 5">
            <a:extLst>
              <a:ext uri="{FF2B5EF4-FFF2-40B4-BE49-F238E27FC236}">
                <a16:creationId xmlns:a16="http://schemas.microsoft.com/office/drawing/2014/main" id="{C4711815-CA6E-C94C-8D10-2F63A6E07BB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13018" y="3124200"/>
            <a:ext cx="11165963" cy="2054272"/>
          </a:xfrm>
        </p:spPr>
      </p:pic>
    </p:spTree>
    <p:extLst>
      <p:ext uri="{BB962C8B-B14F-4D97-AF65-F5344CB8AC3E}">
        <p14:creationId xmlns:p14="http://schemas.microsoft.com/office/powerpoint/2010/main" val="183858770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Vector Semantics</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820491457"/>
      </p:ext>
    </p:extLst>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Words and Vectors</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dirty="0"/>
          </a:p>
        </p:txBody>
      </p:sp>
    </p:spTree>
    <p:extLst>
      <p:ext uri="{BB962C8B-B14F-4D97-AF65-F5344CB8AC3E}">
        <p14:creationId xmlns:p14="http://schemas.microsoft.com/office/powerpoint/2010/main" val="4242464948"/>
      </p:ext>
    </p:extLst>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0FC371-A20E-3449-A100-5603F9AAB63C}"/>
              </a:ext>
            </a:extLst>
          </p:cNvPr>
          <p:cNvSpPr>
            <a:spLocks noGrp="1"/>
          </p:cNvSpPr>
          <p:nvPr>
            <p:ph type="title"/>
          </p:nvPr>
        </p:nvSpPr>
        <p:spPr/>
        <p:txBody>
          <a:bodyPr/>
          <a:lstStyle/>
          <a:p>
            <a:r>
              <a:rPr lang="en-US" dirty="0"/>
              <a:t>Term-document matrix</a:t>
            </a:r>
          </a:p>
        </p:txBody>
      </p:sp>
      <p:pic>
        <p:nvPicPr>
          <p:cNvPr id="5" name="Content Placeholder 4">
            <a:extLst>
              <a:ext uri="{FF2B5EF4-FFF2-40B4-BE49-F238E27FC236}">
                <a16:creationId xmlns:a16="http://schemas.microsoft.com/office/drawing/2014/main" id="{3CB4F4FE-2007-E043-B405-8FB245FCD8A1}"/>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1068620" y="2819400"/>
            <a:ext cx="10675710" cy="1832878"/>
          </a:xfrm>
        </p:spPr>
      </p:pic>
      <p:pic>
        <p:nvPicPr>
          <p:cNvPr id="7" name="Picture 6">
            <a:extLst>
              <a:ext uri="{FF2B5EF4-FFF2-40B4-BE49-F238E27FC236}">
                <a16:creationId xmlns:a16="http://schemas.microsoft.com/office/drawing/2014/main" id="{33F32829-5579-0044-B177-C8647F9451E4}"/>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062680" y="2803322"/>
            <a:ext cx="10675712" cy="1865034"/>
          </a:xfrm>
          <a:prstGeom prst="rect">
            <a:avLst/>
          </a:prstGeom>
        </p:spPr>
      </p:pic>
      <p:sp>
        <p:nvSpPr>
          <p:cNvPr id="8" name="TextBox 7">
            <a:extLst>
              <a:ext uri="{FF2B5EF4-FFF2-40B4-BE49-F238E27FC236}">
                <a16:creationId xmlns:a16="http://schemas.microsoft.com/office/drawing/2014/main" id="{38DD1A96-C2E5-0943-ADD9-A7A57A074AA9}"/>
              </a:ext>
            </a:extLst>
          </p:cNvPr>
          <p:cNvSpPr txBox="1"/>
          <p:nvPr/>
        </p:nvSpPr>
        <p:spPr>
          <a:xfrm>
            <a:off x="1097280" y="1561684"/>
            <a:ext cx="8509060" cy="523220"/>
          </a:xfrm>
          <a:prstGeom prst="rect">
            <a:avLst/>
          </a:prstGeom>
          <a:noFill/>
        </p:spPr>
        <p:txBody>
          <a:bodyPr wrap="square" rtlCol="0">
            <a:spAutoFit/>
          </a:bodyPr>
          <a:lstStyle/>
          <a:p>
            <a:r>
              <a:rPr lang="en-US" sz="2800" dirty="0"/>
              <a:t>Each document is represented by a vector of words</a:t>
            </a:r>
          </a:p>
        </p:txBody>
      </p:sp>
    </p:spTree>
    <p:extLst>
      <p:ext uri="{BB962C8B-B14F-4D97-AF65-F5344CB8AC3E}">
        <p14:creationId xmlns:p14="http://schemas.microsoft.com/office/powerpoint/2010/main" val="140087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5E7582-C8D6-4B4C-974A-95CC0FA7727B}"/>
              </a:ext>
            </a:extLst>
          </p:cNvPr>
          <p:cNvSpPr>
            <a:spLocks noGrp="1"/>
          </p:cNvSpPr>
          <p:nvPr>
            <p:ph type="title"/>
          </p:nvPr>
        </p:nvSpPr>
        <p:spPr/>
        <p:txBody>
          <a:bodyPr/>
          <a:lstStyle/>
          <a:p>
            <a:r>
              <a:rPr lang="en-US" dirty="0"/>
              <a:t>Visualizing document vectors</a:t>
            </a:r>
          </a:p>
        </p:txBody>
      </p:sp>
      <p:pic>
        <p:nvPicPr>
          <p:cNvPr id="5" name="Content Placeholder 4">
            <a:extLst>
              <a:ext uri="{FF2B5EF4-FFF2-40B4-BE49-F238E27FC236}">
                <a16:creationId xmlns:a16="http://schemas.microsoft.com/office/drawing/2014/main" id="{426F0B48-3189-D046-A474-331B62D1B6CF}"/>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1063161" y="1828800"/>
            <a:ext cx="10629903" cy="4318397"/>
          </a:xfrm>
        </p:spPr>
      </p:pic>
    </p:spTree>
    <p:extLst>
      <p:ext uri="{BB962C8B-B14F-4D97-AF65-F5344CB8AC3E}">
        <p14:creationId xmlns:p14="http://schemas.microsoft.com/office/powerpoint/2010/main" val="263002477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FA3447-D06E-7F4F-96AD-52B28B1DDC5A}"/>
              </a:ext>
            </a:extLst>
          </p:cNvPr>
          <p:cNvSpPr>
            <a:spLocks noGrp="1"/>
          </p:cNvSpPr>
          <p:nvPr>
            <p:ph type="title"/>
          </p:nvPr>
        </p:nvSpPr>
        <p:spPr>
          <a:xfrm>
            <a:off x="1180631" y="286605"/>
            <a:ext cx="10706569" cy="703995"/>
          </a:xfrm>
        </p:spPr>
        <p:txBody>
          <a:bodyPr>
            <a:normAutofit fontScale="90000"/>
          </a:bodyPr>
          <a:lstStyle/>
          <a:p>
            <a:r>
              <a:rPr lang="en-US" dirty="0"/>
              <a:t>Vectors are the basis of information retrieval</a:t>
            </a:r>
          </a:p>
        </p:txBody>
      </p:sp>
      <p:pic>
        <p:nvPicPr>
          <p:cNvPr id="5" name="Content Placeholder 4">
            <a:extLst>
              <a:ext uri="{FF2B5EF4-FFF2-40B4-BE49-F238E27FC236}">
                <a16:creationId xmlns:a16="http://schemas.microsoft.com/office/drawing/2014/main" id="{F9097A0E-6E21-AB4B-A49A-EFDC8AF9CDC7}"/>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1180631" y="1523999"/>
            <a:ext cx="10265399" cy="1793353"/>
          </a:xfrm>
        </p:spPr>
      </p:pic>
      <p:sp>
        <p:nvSpPr>
          <p:cNvPr id="6" name="TextBox 5">
            <a:extLst>
              <a:ext uri="{FF2B5EF4-FFF2-40B4-BE49-F238E27FC236}">
                <a16:creationId xmlns:a16="http://schemas.microsoft.com/office/drawing/2014/main" id="{979B99D0-E0B8-DA4F-A6BC-50A75EDCF204}"/>
              </a:ext>
            </a:extLst>
          </p:cNvPr>
          <p:cNvSpPr txBox="1"/>
          <p:nvPr/>
        </p:nvSpPr>
        <p:spPr>
          <a:xfrm>
            <a:off x="1180631" y="3839378"/>
            <a:ext cx="10096968" cy="2308324"/>
          </a:xfrm>
          <a:prstGeom prst="rect">
            <a:avLst/>
          </a:prstGeom>
          <a:noFill/>
        </p:spPr>
        <p:txBody>
          <a:bodyPr wrap="square" rtlCol="0">
            <a:spAutoFit/>
          </a:bodyPr>
          <a:lstStyle/>
          <a:p>
            <a:r>
              <a:rPr lang="en-US" sz="3600" dirty="0"/>
              <a:t>Vectors are similar for the two comedies</a:t>
            </a:r>
          </a:p>
          <a:p>
            <a:endParaRPr lang="en-US" sz="3600" dirty="0"/>
          </a:p>
          <a:p>
            <a:r>
              <a:rPr lang="en-US" sz="3600" dirty="0"/>
              <a:t>But comedies are different than the other two</a:t>
            </a:r>
            <a:r>
              <a:rPr lang="en-US" sz="3600" i="1" dirty="0"/>
              <a:t>	</a:t>
            </a:r>
            <a:endParaRPr lang="en-US" sz="3600" dirty="0"/>
          </a:p>
          <a:p>
            <a:r>
              <a:rPr lang="en-US" sz="3600" dirty="0"/>
              <a:t>	</a:t>
            </a:r>
            <a:r>
              <a:rPr lang="en-US" sz="3200" dirty="0"/>
              <a:t>Comedies have more </a:t>
            </a:r>
            <a:r>
              <a:rPr lang="en-US" sz="3200" i="1" dirty="0"/>
              <a:t>fools</a:t>
            </a:r>
            <a:r>
              <a:rPr lang="en-US" sz="3200" dirty="0"/>
              <a:t> and </a:t>
            </a:r>
            <a:r>
              <a:rPr lang="en-US" sz="3200" i="1" dirty="0"/>
              <a:t>wit</a:t>
            </a:r>
            <a:r>
              <a:rPr lang="en-US" sz="3200" dirty="0"/>
              <a:t> and fewer </a:t>
            </a:r>
            <a:r>
              <a:rPr lang="en-US" sz="3200" i="1" dirty="0"/>
              <a:t>battles</a:t>
            </a:r>
            <a:r>
              <a:rPr lang="en-US" sz="3200" dirty="0"/>
              <a:t>.</a:t>
            </a:r>
            <a:endParaRPr lang="en-US" sz="3600" dirty="0"/>
          </a:p>
        </p:txBody>
      </p:sp>
    </p:spTree>
    <p:extLst>
      <p:ext uri="{BB962C8B-B14F-4D97-AF65-F5344CB8AC3E}">
        <p14:creationId xmlns:p14="http://schemas.microsoft.com/office/powerpoint/2010/main" val="37649241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EC7D5-F149-BE46-BEF9-7AC27820DE43}"/>
              </a:ext>
            </a:extLst>
          </p:cNvPr>
          <p:cNvSpPr>
            <a:spLocks noGrp="1"/>
          </p:cNvSpPr>
          <p:nvPr>
            <p:ph type="title"/>
          </p:nvPr>
        </p:nvSpPr>
        <p:spPr>
          <a:xfrm>
            <a:off x="609600" y="159603"/>
            <a:ext cx="11430000" cy="907198"/>
          </a:xfrm>
        </p:spPr>
        <p:txBody>
          <a:bodyPr>
            <a:normAutofit fontScale="90000"/>
          </a:bodyPr>
          <a:lstStyle/>
          <a:p>
            <a:r>
              <a:rPr lang="en-US" dirty="0"/>
              <a:t>Idea for word meaning: Words can be vectors too!!!</a:t>
            </a:r>
          </a:p>
        </p:txBody>
      </p:sp>
      <p:pic>
        <p:nvPicPr>
          <p:cNvPr id="5" name="Content Placeholder 4">
            <a:extLst>
              <a:ext uri="{FF2B5EF4-FFF2-40B4-BE49-F238E27FC236}">
                <a16:creationId xmlns:a16="http://schemas.microsoft.com/office/drawing/2014/main" id="{1B1322EE-EEB3-A445-A71F-40BC0BB6723B}"/>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728936" y="1904448"/>
            <a:ext cx="10771121" cy="1849259"/>
          </a:xfrm>
        </p:spPr>
      </p:pic>
      <p:sp>
        <p:nvSpPr>
          <p:cNvPr id="6" name="TextBox 5">
            <a:extLst>
              <a:ext uri="{FF2B5EF4-FFF2-40B4-BE49-F238E27FC236}">
                <a16:creationId xmlns:a16="http://schemas.microsoft.com/office/drawing/2014/main" id="{3F27C6AF-7C63-BA43-9D3B-9299FAF3169E}"/>
              </a:ext>
            </a:extLst>
          </p:cNvPr>
          <p:cNvSpPr txBox="1"/>
          <p:nvPr/>
        </p:nvSpPr>
        <p:spPr>
          <a:xfrm>
            <a:off x="726660" y="4343400"/>
            <a:ext cx="11236740" cy="1384995"/>
          </a:xfrm>
          <a:prstGeom prst="rect">
            <a:avLst/>
          </a:prstGeom>
          <a:noFill/>
        </p:spPr>
        <p:txBody>
          <a:bodyPr wrap="square" rtlCol="0">
            <a:spAutoFit/>
          </a:bodyPr>
          <a:lstStyle/>
          <a:p>
            <a:r>
              <a:rPr lang="en-US" sz="2800" i="1" dirty="0"/>
              <a:t>battle</a:t>
            </a:r>
            <a:r>
              <a:rPr lang="en-US" sz="2800" dirty="0"/>
              <a:t> is "the kind of word that occurs in Julius Caesar and Henry V"</a:t>
            </a:r>
          </a:p>
          <a:p>
            <a:endParaRPr lang="en-US" sz="2800" dirty="0"/>
          </a:p>
          <a:p>
            <a:r>
              <a:rPr lang="en-US" sz="2800" i="1" dirty="0"/>
              <a:t>fool </a:t>
            </a:r>
            <a:r>
              <a:rPr lang="en-US" sz="2800" dirty="0"/>
              <a:t>is "the kind of word that occurs  in comedies, especially Twelfth Night"</a:t>
            </a:r>
          </a:p>
        </p:txBody>
      </p:sp>
      <p:pic>
        <p:nvPicPr>
          <p:cNvPr id="4" name="Picture 3">
            <a:extLst>
              <a:ext uri="{FF2B5EF4-FFF2-40B4-BE49-F238E27FC236}">
                <a16:creationId xmlns:a16="http://schemas.microsoft.com/office/drawing/2014/main" id="{988408B6-FE18-F542-BD5F-FB39321C94D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5800" y="1884541"/>
            <a:ext cx="10854279" cy="1869166"/>
          </a:xfrm>
          <a:prstGeom prst="rect">
            <a:avLst/>
          </a:prstGeom>
        </p:spPr>
      </p:pic>
    </p:spTree>
    <p:extLst>
      <p:ext uri="{BB962C8B-B14F-4D97-AF65-F5344CB8AC3E}">
        <p14:creationId xmlns:p14="http://schemas.microsoft.com/office/powerpoint/2010/main" val="36792920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913548-A411-FD46-9A71-84983809B560}"/>
              </a:ext>
            </a:extLst>
          </p:cNvPr>
          <p:cNvSpPr>
            <a:spLocks noGrp="1"/>
          </p:cNvSpPr>
          <p:nvPr>
            <p:ph type="title"/>
          </p:nvPr>
        </p:nvSpPr>
        <p:spPr/>
        <p:txBody>
          <a:bodyPr/>
          <a:lstStyle/>
          <a:p>
            <a:r>
              <a:rPr lang="en-US" dirty="0"/>
              <a:t>Desiderata</a:t>
            </a:r>
          </a:p>
        </p:txBody>
      </p:sp>
      <p:sp>
        <p:nvSpPr>
          <p:cNvPr id="3" name="Content Placeholder 2">
            <a:extLst>
              <a:ext uri="{FF2B5EF4-FFF2-40B4-BE49-F238E27FC236}">
                <a16:creationId xmlns:a16="http://schemas.microsoft.com/office/drawing/2014/main" id="{5C521D23-2317-5F47-981C-D3F8A66F2C9B}"/>
              </a:ext>
            </a:extLst>
          </p:cNvPr>
          <p:cNvSpPr>
            <a:spLocks noGrp="1"/>
          </p:cNvSpPr>
          <p:nvPr>
            <p:ph idx="1"/>
          </p:nvPr>
        </p:nvSpPr>
        <p:spPr/>
        <p:txBody>
          <a:bodyPr/>
          <a:lstStyle/>
          <a:p>
            <a:r>
              <a:rPr lang="en-US" dirty="0"/>
              <a:t>What should a theory of word meaning do for us?</a:t>
            </a:r>
          </a:p>
          <a:p>
            <a:r>
              <a:rPr lang="en-US" dirty="0"/>
              <a:t>Let's look at some desiderata</a:t>
            </a:r>
          </a:p>
          <a:p>
            <a:r>
              <a:rPr lang="en-US" dirty="0"/>
              <a:t>From </a:t>
            </a:r>
            <a:r>
              <a:rPr lang="en-US" dirty="0">
                <a:solidFill>
                  <a:srgbClr val="0000FF"/>
                </a:solidFill>
              </a:rPr>
              <a:t>lexical semantics</a:t>
            </a:r>
            <a:r>
              <a:rPr lang="en-US" dirty="0"/>
              <a:t>, the linguistic study of word meaning</a:t>
            </a:r>
          </a:p>
        </p:txBody>
      </p:sp>
    </p:spTree>
    <p:extLst>
      <p:ext uri="{BB962C8B-B14F-4D97-AF65-F5344CB8AC3E}">
        <p14:creationId xmlns:p14="http://schemas.microsoft.com/office/powerpoint/2010/main" val="552896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86605"/>
            <a:ext cx="9906000" cy="1450757"/>
          </a:xfrm>
        </p:spPr>
        <p:txBody>
          <a:bodyPr>
            <a:normAutofit/>
          </a:bodyPr>
          <a:lstStyle/>
          <a:p>
            <a:r>
              <a:rPr lang="en-US" dirty="0"/>
              <a:t>More common: word-word matrix</a:t>
            </a:r>
            <a:br>
              <a:rPr lang="en-US" dirty="0"/>
            </a:br>
            <a:r>
              <a:rPr lang="en-US" dirty="0"/>
              <a:t>(or "term-context matrix")</a:t>
            </a:r>
          </a:p>
        </p:txBody>
      </p:sp>
      <p:sp>
        <p:nvSpPr>
          <p:cNvPr id="3" name="Content Placeholder 2"/>
          <p:cNvSpPr>
            <a:spLocks noGrp="1"/>
          </p:cNvSpPr>
          <p:nvPr>
            <p:ph idx="1"/>
          </p:nvPr>
        </p:nvSpPr>
        <p:spPr>
          <a:xfrm>
            <a:off x="698860" y="2138723"/>
            <a:ext cx="11340739" cy="3333750"/>
          </a:xfrm>
        </p:spPr>
        <p:txBody>
          <a:bodyPr/>
          <a:lstStyle/>
          <a:p>
            <a:r>
              <a:rPr lang="en-US" sz="3200" dirty="0"/>
              <a:t>Two </a:t>
            </a:r>
            <a:r>
              <a:rPr lang="en-US" sz="3200" b="1" dirty="0"/>
              <a:t>words</a:t>
            </a:r>
            <a:r>
              <a:rPr lang="en-US" sz="3200" dirty="0"/>
              <a:t> are similar in meaning if their context vectors are similar</a:t>
            </a:r>
          </a:p>
          <a:p>
            <a:endParaRPr lang="en-US" sz="1800" dirty="0"/>
          </a:p>
        </p:txBody>
      </p:sp>
      <p:sp>
        <p:nvSpPr>
          <p:cNvPr id="4" name="Slide Number Placeholder 3"/>
          <p:cNvSpPr>
            <a:spLocks noGrp="1"/>
          </p:cNvSpPr>
          <p:nvPr>
            <p:ph type="sldNum" sz="quarter" idx="12"/>
          </p:nvPr>
        </p:nvSpPr>
        <p:spPr>
          <a:xfrm>
            <a:off x="1524000" y="7239000"/>
            <a:ext cx="1981200" cy="342900"/>
          </a:xfrm>
          <a:prstGeom prst="rect">
            <a:avLst/>
          </a:prstGeom>
        </p:spPr>
        <p:txBody>
          <a:bodyPr/>
          <a:lstStyle/>
          <a:p>
            <a:fld id="{10F35DC5-7E65-8247-99AB-4E984F8A921E}" type="slidenum">
              <a:rPr lang="en-US" smtClean="0"/>
              <a:pPr/>
              <a:t>40</a:t>
            </a:fld>
            <a:endParaRPr lang="en-US"/>
          </a:p>
        </p:txBody>
      </p:sp>
      <p:pic>
        <p:nvPicPr>
          <p:cNvPr id="5" name="Picture 4">
            <a:extLst>
              <a:ext uri="{FF2B5EF4-FFF2-40B4-BE49-F238E27FC236}">
                <a16:creationId xmlns:a16="http://schemas.microsoft.com/office/drawing/2014/main" id="{75F3EF14-D0EA-3648-A881-4A598665973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52601" y="3117597"/>
            <a:ext cx="9749121" cy="1376002"/>
          </a:xfrm>
          <a:prstGeom prst="rect">
            <a:avLst/>
          </a:prstGeom>
        </p:spPr>
      </p:pic>
      <p:pic>
        <p:nvPicPr>
          <p:cNvPr id="14" name="Picture 13">
            <a:extLst>
              <a:ext uri="{FF2B5EF4-FFF2-40B4-BE49-F238E27FC236}">
                <a16:creationId xmlns:a16="http://schemas.microsoft.com/office/drawing/2014/main" id="{9F7B9B02-D694-274E-A5C1-41CD1E4B95B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959717" y="4994650"/>
            <a:ext cx="10272565" cy="1758367"/>
          </a:xfrm>
          <a:prstGeom prst="rect">
            <a:avLst/>
          </a:prstGeom>
        </p:spPr>
      </p:pic>
    </p:spTree>
    <p:extLst>
      <p:ext uri="{BB962C8B-B14F-4D97-AF65-F5344CB8AC3E}">
        <p14:creationId xmlns:p14="http://schemas.microsoft.com/office/powerpoint/2010/main" val="107589436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B5F2B2-DA96-F749-AC1D-9C11BF68E183}"/>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5B414293-A28B-0B4A-860A-D4AA3E9B1553}"/>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905001" y="381000"/>
            <a:ext cx="8635999" cy="6096000"/>
          </a:xfrm>
        </p:spPr>
      </p:pic>
    </p:spTree>
    <p:extLst>
      <p:ext uri="{BB962C8B-B14F-4D97-AF65-F5344CB8AC3E}">
        <p14:creationId xmlns:p14="http://schemas.microsoft.com/office/powerpoint/2010/main" val="92500999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Words and Vectors</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145573720"/>
      </p:ext>
    </p:extLst>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a:xfrm>
            <a:off x="4191000" y="297181"/>
            <a:ext cx="8001000" cy="5257800"/>
          </a:xfrm>
        </p:spPr>
        <p:txBody>
          <a:bodyPr>
            <a:normAutofit/>
          </a:bodyPr>
          <a:lstStyle/>
          <a:p>
            <a:r>
              <a:rPr lang="en-US" sz="4000" dirty="0">
                <a:solidFill>
                  <a:schemeClr val="tx2"/>
                </a:solidFill>
              </a:rPr>
              <a:t>Cosine for computing word similarity</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401736583"/>
      </p:ext>
    </p:extLst>
  </p:cSld>
  <p:clrMapOvr>
    <a:masterClrMapping/>
  </p:clrMapOvr>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31F769-C5F2-404E-9D86-FC306D7FC763}"/>
              </a:ext>
            </a:extLst>
          </p:cNvPr>
          <p:cNvSpPr>
            <a:spLocks noGrp="1"/>
          </p:cNvSpPr>
          <p:nvPr>
            <p:ph type="title"/>
          </p:nvPr>
        </p:nvSpPr>
        <p:spPr>
          <a:xfrm>
            <a:off x="1097280" y="312004"/>
            <a:ext cx="11094720" cy="907196"/>
          </a:xfrm>
        </p:spPr>
        <p:txBody>
          <a:bodyPr>
            <a:normAutofit fontScale="90000"/>
          </a:bodyPr>
          <a:lstStyle/>
          <a:p>
            <a:r>
              <a:rPr lang="en-US" dirty="0"/>
              <a:t>Computing word similarity: Dot product and cosine</a:t>
            </a:r>
          </a:p>
        </p:txBody>
      </p:sp>
      <p:sp>
        <p:nvSpPr>
          <p:cNvPr id="3" name="Content Placeholder 2">
            <a:extLst>
              <a:ext uri="{FF2B5EF4-FFF2-40B4-BE49-F238E27FC236}">
                <a16:creationId xmlns:a16="http://schemas.microsoft.com/office/drawing/2014/main" id="{CB5D5BD6-BBA3-D04A-AE9E-D36C135AF2E2}"/>
              </a:ext>
            </a:extLst>
          </p:cNvPr>
          <p:cNvSpPr>
            <a:spLocks noGrp="1"/>
          </p:cNvSpPr>
          <p:nvPr>
            <p:ph idx="1"/>
          </p:nvPr>
        </p:nvSpPr>
        <p:spPr/>
        <p:txBody>
          <a:bodyPr/>
          <a:lstStyle/>
          <a:p>
            <a:r>
              <a:rPr lang="en-US" dirty="0"/>
              <a:t>The dot product between two vectors is a scalar:</a:t>
            </a:r>
          </a:p>
          <a:p>
            <a:endParaRPr lang="en-US" dirty="0"/>
          </a:p>
          <a:p>
            <a:endParaRPr lang="en-US" dirty="0"/>
          </a:p>
          <a:p>
            <a:r>
              <a:rPr lang="en-US" dirty="0"/>
              <a:t>The dot product tends to be high when the two vectors have large values in the same dimensions</a:t>
            </a:r>
          </a:p>
          <a:p>
            <a:r>
              <a:rPr lang="en-US" dirty="0"/>
              <a:t>Dot product can thus be a useful similarity metric between vectors</a:t>
            </a:r>
          </a:p>
          <a:p>
            <a:endParaRPr lang="en-US" dirty="0"/>
          </a:p>
        </p:txBody>
      </p:sp>
      <p:pic>
        <p:nvPicPr>
          <p:cNvPr id="5" name="Picture 4">
            <a:extLst>
              <a:ext uri="{FF2B5EF4-FFF2-40B4-BE49-F238E27FC236}">
                <a16:creationId xmlns:a16="http://schemas.microsoft.com/office/drawing/2014/main" id="{E1948E89-82EB-114E-89F9-49201B69AE7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68040" y="2362200"/>
            <a:ext cx="9255919" cy="1134825"/>
          </a:xfrm>
          <a:prstGeom prst="rect">
            <a:avLst/>
          </a:prstGeom>
        </p:spPr>
      </p:pic>
    </p:spTree>
    <p:extLst>
      <p:ext uri="{BB962C8B-B14F-4D97-AF65-F5344CB8AC3E}">
        <p14:creationId xmlns:p14="http://schemas.microsoft.com/office/powerpoint/2010/main" val="133533087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8CEBD1C-5FAB-8642-AC34-211CD19ED56C}"/>
              </a:ext>
            </a:extLst>
          </p:cNvPr>
          <p:cNvSpPr>
            <a:spLocks noGrp="1"/>
          </p:cNvSpPr>
          <p:nvPr>
            <p:ph type="title"/>
          </p:nvPr>
        </p:nvSpPr>
        <p:spPr/>
        <p:txBody>
          <a:bodyPr/>
          <a:lstStyle/>
          <a:p>
            <a:r>
              <a:rPr lang="en-US" dirty="0"/>
              <a:t>Problem with raw dot-product</a:t>
            </a:r>
          </a:p>
        </p:txBody>
      </p:sp>
      <p:sp>
        <p:nvSpPr>
          <p:cNvPr id="6" name="Content Placeholder 5">
            <a:extLst>
              <a:ext uri="{FF2B5EF4-FFF2-40B4-BE49-F238E27FC236}">
                <a16:creationId xmlns:a16="http://schemas.microsoft.com/office/drawing/2014/main" id="{7B2D3B5D-9AF3-6544-95F4-977FCCB0ED39}"/>
              </a:ext>
            </a:extLst>
          </p:cNvPr>
          <p:cNvSpPr>
            <a:spLocks noGrp="1"/>
          </p:cNvSpPr>
          <p:nvPr>
            <p:ph idx="1"/>
          </p:nvPr>
        </p:nvSpPr>
        <p:spPr>
          <a:xfrm>
            <a:off x="1097281" y="1600200"/>
            <a:ext cx="10058401" cy="5257800"/>
          </a:xfrm>
        </p:spPr>
        <p:txBody>
          <a:bodyPr>
            <a:normAutofit fontScale="92500" lnSpcReduction="20000"/>
          </a:bodyPr>
          <a:lstStyle/>
          <a:p>
            <a:r>
              <a:rPr lang="en-US" dirty="0"/>
              <a:t>Dot product favors long vectors</a:t>
            </a:r>
          </a:p>
          <a:p>
            <a:r>
              <a:rPr lang="en-US" dirty="0"/>
              <a:t>Dot product is higher if a vector is longer (has higher values in many dimensions)</a:t>
            </a:r>
          </a:p>
          <a:p>
            <a:r>
              <a:rPr lang="en-US" dirty="0"/>
              <a:t>Vector length: </a:t>
            </a:r>
            <a:r>
              <a:rPr lang="en-US" sz="4000" dirty="0">
                <a:solidFill>
                  <a:schemeClr val="tx1"/>
                </a:solidFill>
              </a:rPr>
              <a:t>the square root of </a:t>
            </a:r>
          </a:p>
          <a:p>
            <a:r>
              <a:rPr lang="en-US" sz="4000" dirty="0">
                <a:solidFill>
                  <a:schemeClr val="tx1"/>
                </a:solidFill>
              </a:rPr>
              <a:t>the sum of the square of the values</a:t>
            </a:r>
            <a:endParaRPr lang="en-US" dirty="0"/>
          </a:p>
          <a:p>
            <a:endParaRPr lang="en-US" dirty="0"/>
          </a:p>
          <a:p>
            <a:endParaRPr lang="en-US" dirty="0"/>
          </a:p>
          <a:p>
            <a:r>
              <a:rPr lang="en-US" dirty="0"/>
              <a:t>Frequent words (of, the, you) have long vectors (since they occur many times with other words).</a:t>
            </a:r>
          </a:p>
          <a:p>
            <a:r>
              <a:rPr lang="en-US" dirty="0"/>
              <a:t>So dot product overly favors frequent words</a:t>
            </a:r>
          </a:p>
        </p:txBody>
      </p:sp>
      <p:pic>
        <p:nvPicPr>
          <p:cNvPr id="8" name="Picture 7">
            <a:extLst>
              <a:ext uri="{FF2B5EF4-FFF2-40B4-BE49-F238E27FC236}">
                <a16:creationId xmlns:a16="http://schemas.microsoft.com/office/drawing/2014/main" id="{63085B1C-4C5C-3C4B-AEAF-7EBE187A32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72400" y="3276600"/>
            <a:ext cx="2819400" cy="1583499"/>
          </a:xfrm>
          <a:prstGeom prst="rect">
            <a:avLst/>
          </a:prstGeom>
        </p:spPr>
      </p:pic>
    </p:spTree>
    <p:extLst>
      <p:ext uri="{BB962C8B-B14F-4D97-AF65-F5344CB8AC3E}">
        <p14:creationId xmlns:p14="http://schemas.microsoft.com/office/powerpoint/2010/main" val="366852984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5" name="Title 1"/>
          <p:cNvSpPr>
            <a:spLocks noGrp="1"/>
          </p:cNvSpPr>
          <p:nvPr>
            <p:ph type="title"/>
          </p:nvPr>
        </p:nvSpPr>
        <p:spPr>
          <a:xfrm>
            <a:off x="533400" y="228601"/>
            <a:ext cx="11506200" cy="1078270"/>
          </a:xfrm>
        </p:spPr>
        <p:txBody>
          <a:bodyPr>
            <a:normAutofit fontScale="90000"/>
          </a:bodyPr>
          <a:lstStyle/>
          <a:p>
            <a:pPr eaLnBrk="1" hangingPunct="1"/>
            <a:r>
              <a:rPr lang="en-US" dirty="0">
                <a:ea typeface="ＭＳ Ｐゴシック" charset="-128"/>
                <a:cs typeface="ＭＳ Ｐゴシック" charset="-128"/>
              </a:rPr>
              <a:t>Alternative: cosine for computing word similarity</a:t>
            </a:r>
          </a:p>
        </p:txBody>
      </p:sp>
      <p:pic>
        <p:nvPicPr>
          <p:cNvPr id="6" name="Picture 5">
            <a:extLst>
              <a:ext uri="{FF2B5EF4-FFF2-40B4-BE49-F238E27FC236}">
                <a16:creationId xmlns:a16="http://schemas.microsoft.com/office/drawing/2014/main" id="{4AE8DA65-28F6-6F41-A908-3E2DCE16D2A9}"/>
              </a:ext>
            </a:extLst>
          </p:cNvPr>
          <p:cNvPicPr>
            <a:picLocks noChangeAspect="1"/>
          </p:cNvPicPr>
          <p:nvPr/>
        </p:nvPicPr>
        <p:blipFill>
          <a:blip r:embed="rId3"/>
          <a:stretch>
            <a:fillRect/>
          </a:stretch>
        </p:blipFill>
        <p:spPr>
          <a:xfrm>
            <a:off x="2428190" y="1094914"/>
            <a:ext cx="7335618" cy="2807892"/>
          </a:xfrm>
          <a:prstGeom prst="rect">
            <a:avLst/>
          </a:prstGeom>
        </p:spPr>
      </p:pic>
      <p:pic>
        <p:nvPicPr>
          <p:cNvPr id="2" name="Picture 1">
            <a:extLst>
              <a:ext uri="{FF2B5EF4-FFF2-40B4-BE49-F238E27FC236}">
                <a16:creationId xmlns:a16="http://schemas.microsoft.com/office/drawing/2014/main" id="{7E67647D-6516-6D4E-8DA5-6EB5BCFCC4C5}"/>
              </a:ext>
            </a:extLst>
          </p:cNvPr>
          <p:cNvPicPr>
            <a:picLocks noChangeAspect="1"/>
          </p:cNvPicPr>
          <p:nvPr/>
        </p:nvPicPr>
        <p:blipFill>
          <a:blip r:embed="rId4"/>
          <a:stretch>
            <a:fillRect/>
          </a:stretch>
        </p:blipFill>
        <p:spPr>
          <a:xfrm>
            <a:off x="4819650" y="5385036"/>
            <a:ext cx="2552700" cy="1219623"/>
          </a:xfrm>
          <a:prstGeom prst="rect">
            <a:avLst/>
          </a:prstGeom>
        </p:spPr>
      </p:pic>
      <p:sp>
        <p:nvSpPr>
          <p:cNvPr id="3" name="TextBox 2">
            <a:extLst>
              <a:ext uri="{FF2B5EF4-FFF2-40B4-BE49-F238E27FC236}">
                <a16:creationId xmlns:a16="http://schemas.microsoft.com/office/drawing/2014/main" id="{76E53813-0115-664A-8ED9-910D01605617}"/>
              </a:ext>
            </a:extLst>
          </p:cNvPr>
          <p:cNvSpPr txBox="1"/>
          <p:nvPr/>
        </p:nvSpPr>
        <p:spPr>
          <a:xfrm>
            <a:off x="923175" y="3902806"/>
            <a:ext cx="10345647" cy="1200329"/>
          </a:xfrm>
          <a:prstGeom prst="rect">
            <a:avLst/>
          </a:prstGeom>
          <a:noFill/>
        </p:spPr>
        <p:txBody>
          <a:bodyPr wrap="square" rtlCol="0">
            <a:spAutoFit/>
          </a:bodyPr>
          <a:lstStyle/>
          <a:p>
            <a:r>
              <a:rPr lang="en-US" sz="2400" dirty="0"/>
              <a:t>We modify the dot product to normalize for the vector length by dividing the dot product by the lengths of each of the two vectors. This normalized dot product turns out to be the same as the cosine of the angle between the two vectors.</a:t>
            </a:r>
            <a:endParaRPr lang="en-US" dirty="0"/>
          </a:p>
        </p:txBody>
      </p:sp>
    </p:spTree>
    <p:extLst>
      <p:ext uri="{BB962C8B-B14F-4D97-AF65-F5344CB8AC3E}">
        <p14:creationId xmlns:p14="http://schemas.microsoft.com/office/powerpoint/2010/main" val="168517507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Cosine as a similarity metric</a:t>
            </a:r>
          </a:p>
        </p:txBody>
      </p:sp>
      <p:sp>
        <p:nvSpPr>
          <p:cNvPr id="3" name="Content Placeholder 2"/>
          <p:cNvSpPr>
            <a:spLocks noGrp="1"/>
          </p:cNvSpPr>
          <p:nvPr>
            <p:ph idx="1"/>
          </p:nvPr>
        </p:nvSpPr>
        <p:spPr>
          <a:xfrm>
            <a:off x="609600" y="2209799"/>
            <a:ext cx="10546080" cy="4488597"/>
          </a:xfrm>
        </p:spPr>
        <p:txBody>
          <a:bodyPr>
            <a:normAutofit/>
          </a:bodyPr>
          <a:lstStyle/>
          <a:p>
            <a:r>
              <a:rPr lang="en-US" sz="3200" dirty="0"/>
              <a:t>-1: vectors point in opposite directions </a:t>
            </a:r>
          </a:p>
          <a:p>
            <a:r>
              <a:rPr lang="en-US" sz="3200" dirty="0"/>
              <a:t>+1:  vectors point in same directions</a:t>
            </a:r>
          </a:p>
          <a:p>
            <a:r>
              <a:rPr lang="en-US" sz="3200" dirty="0"/>
              <a:t>0: vectors are orthogonal</a:t>
            </a:r>
          </a:p>
          <a:p>
            <a:endParaRPr lang="en-US" sz="3200" dirty="0"/>
          </a:p>
          <a:p>
            <a:endParaRPr lang="en-US" sz="3200" dirty="0"/>
          </a:p>
          <a:p>
            <a:r>
              <a:rPr lang="en-US" dirty="0"/>
              <a:t>But since raw frequency values are non-negative, the cosine for term-term matrix vectors ranges from 0–1 </a:t>
            </a:r>
            <a:endParaRPr lang="en-US" sz="3200" dirty="0"/>
          </a:p>
          <a:p>
            <a:endParaRPr lang="en-US" sz="3200" dirty="0"/>
          </a:p>
          <a:p>
            <a:endParaRPr lang="en-US" dirty="0"/>
          </a:p>
          <a:p>
            <a:endParaRPr lang="en-US" dirty="0"/>
          </a:p>
        </p:txBody>
      </p:sp>
      <p:sp>
        <p:nvSpPr>
          <p:cNvPr id="4" name="Slide Number Placeholder 3"/>
          <p:cNvSpPr>
            <a:spLocks noGrp="1"/>
          </p:cNvSpPr>
          <p:nvPr>
            <p:ph type="sldNum" sz="quarter" idx="12"/>
          </p:nvPr>
        </p:nvSpPr>
        <p:spPr>
          <a:xfrm>
            <a:off x="1524000" y="5562600"/>
            <a:ext cx="1981200" cy="342900"/>
          </a:xfrm>
          <a:prstGeom prst="rect">
            <a:avLst/>
          </a:prstGeom>
        </p:spPr>
        <p:txBody>
          <a:bodyPr/>
          <a:lstStyle/>
          <a:p>
            <a:fld id="{10F35DC5-7E65-8247-99AB-4E984F8A921E}" type="slidenum">
              <a:rPr lang="en-US" smtClean="0"/>
              <a:pPr/>
              <a:t>47</a:t>
            </a:fld>
            <a:endParaRPr lang="en-US"/>
          </a:p>
        </p:txBody>
      </p:sp>
      <p:pic>
        <p:nvPicPr>
          <p:cNvPr id="5" name="Picture 4"/>
          <p:cNvPicPr>
            <a:picLocks noChangeAspect="1"/>
          </p:cNvPicPr>
          <p:nvPr/>
        </p:nvPicPr>
        <p:blipFill>
          <a:blip r:embed="rId3"/>
          <a:srcRect t="16666" b="16666"/>
          <a:stretch>
            <a:fillRect/>
          </a:stretch>
        </p:blipFill>
        <p:spPr bwMode="auto">
          <a:xfrm>
            <a:off x="7124700" y="1643796"/>
            <a:ext cx="4429126" cy="2952750"/>
          </a:xfrm>
          <a:prstGeom prst="rect">
            <a:avLst/>
          </a:prstGeom>
          <a:noFill/>
          <a:ln w="9525">
            <a:noFill/>
            <a:miter lim="800000"/>
            <a:headEnd/>
            <a:tailEnd/>
          </a:ln>
        </p:spPr>
      </p:pic>
    </p:spTree>
    <p:extLst>
      <p:ext uri="{BB962C8B-B14F-4D97-AF65-F5344CB8AC3E}">
        <p14:creationId xmlns:p14="http://schemas.microsoft.com/office/powerpoint/2010/main" val="11288149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Cosine examples</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655453825"/>
              </p:ext>
            </p:extLst>
          </p:nvPr>
        </p:nvGraphicFramePr>
        <p:xfrm>
          <a:off x="6629400" y="1447800"/>
          <a:ext cx="4800600" cy="1828800"/>
        </p:xfrm>
        <a:graphic>
          <a:graphicData uri="http://schemas.openxmlformats.org/drawingml/2006/table">
            <a:tbl>
              <a:tblPr firstRow="1" bandRow="1">
                <a:tableStyleId>{5C22544A-7EE6-4342-B048-85BDC9FD1C3A}</a:tableStyleId>
              </a:tblPr>
              <a:tblGrid>
                <a:gridCol w="1703439">
                  <a:extLst>
                    <a:ext uri="{9D8B030D-6E8A-4147-A177-3AD203B41FA5}">
                      <a16:colId xmlns:a16="http://schemas.microsoft.com/office/drawing/2014/main" val="20000"/>
                    </a:ext>
                  </a:extLst>
                </a:gridCol>
                <a:gridCol w="779630">
                  <a:extLst>
                    <a:ext uri="{9D8B030D-6E8A-4147-A177-3AD203B41FA5}">
                      <a16:colId xmlns:a16="http://schemas.microsoft.com/office/drawing/2014/main" val="20001"/>
                    </a:ext>
                  </a:extLst>
                </a:gridCol>
                <a:gridCol w="869731">
                  <a:extLst>
                    <a:ext uri="{9D8B030D-6E8A-4147-A177-3AD203B41FA5}">
                      <a16:colId xmlns:a16="http://schemas.microsoft.com/office/drawing/2014/main" val="20002"/>
                    </a:ext>
                  </a:extLst>
                </a:gridCol>
                <a:gridCol w="1447800">
                  <a:extLst>
                    <a:ext uri="{9D8B030D-6E8A-4147-A177-3AD203B41FA5}">
                      <a16:colId xmlns:a16="http://schemas.microsoft.com/office/drawing/2014/main" val="20003"/>
                    </a:ext>
                  </a:extLst>
                </a:gridCol>
              </a:tblGrid>
              <a:tr h="400050">
                <a:tc>
                  <a:txBody>
                    <a:bodyPr/>
                    <a:lstStyle/>
                    <a:p>
                      <a:endParaRPr lang="en-US" sz="2400" dirty="0"/>
                    </a:p>
                  </a:txBody>
                  <a:tcPr/>
                </a:tc>
                <a:tc>
                  <a:txBody>
                    <a:bodyPr/>
                    <a:lstStyle/>
                    <a:p>
                      <a:r>
                        <a:rPr lang="en-US" sz="2400" dirty="0"/>
                        <a:t>pie</a:t>
                      </a:r>
                    </a:p>
                  </a:txBody>
                  <a:tcPr/>
                </a:tc>
                <a:tc>
                  <a:txBody>
                    <a:bodyPr/>
                    <a:lstStyle/>
                    <a:p>
                      <a:r>
                        <a:rPr lang="en-US" sz="2400" dirty="0"/>
                        <a:t>data</a:t>
                      </a:r>
                    </a:p>
                  </a:txBody>
                  <a:tcPr/>
                </a:tc>
                <a:tc>
                  <a:txBody>
                    <a:bodyPr/>
                    <a:lstStyle/>
                    <a:p>
                      <a:r>
                        <a:rPr lang="en-US" sz="2400" dirty="0"/>
                        <a:t>computer</a:t>
                      </a:r>
                    </a:p>
                  </a:txBody>
                  <a:tcPr/>
                </a:tc>
                <a:extLst>
                  <a:ext uri="{0D108BD9-81ED-4DB2-BD59-A6C34878D82A}">
                    <a16:rowId xmlns:a16="http://schemas.microsoft.com/office/drawing/2014/main" val="10000"/>
                  </a:ext>
                </a:extLst>
              </a:tr>
              <a:tr h="400050">
                <a:tc>
                  <a:txBody>
                    <a:bodyPr/>
                    <a:lstStyle/>
                    <a:p>
                      <a:r>
                        <a:rPr lang="en-US" sz="2400" dirty="0"/>
                        <a:t>cherry</a:t>
                      </a:r>
                    </a:p>
                  </a:txBody>
                  <a:tcPr/>
                </a:tc>
                <a:tc>
                  <a:txBody>
                    <a:bodyPr/>
                    <a:lstStyle/>
                    <a:p>
                      <a:r>
                        <a:rPr lang="en-US" sz="2400" dirty="0"/>
                        <a:t>442</a:t>
                      </a:r>
                    </a:p>
                  </a:txBody>
                  <a:tcPr/>
                </a:tc>
                <a:tc>
                  <a:txBody>
                    <a:bodyPr/>
                    <a:lstStyle/>
                    <a:p>
                      <a:r>
                        <a:rPr lang="en-US" sz="2400" dirty="0"/>
                        <a:t>8</a:t>
                      </a:r>
                    </a:p>
                  </a:txBody>
                  <a:tcPr/>
                </a:tc>
                <a:tc>
                  <a:txBody>
                    <a:bodyPr/>
                    <a:lstStyle/>
                    <a:p>
                      <a:r>
                        <a:rPr lang="en-US" sz="2400" dirty="0"/>
                        <a:t>2</a:t>
                      </a:r>
                    </a:p>
                  </a:txBody>
                  <a:tcPr/>
                </a:tc>
                <a:extLst>
                  <a:ext uri="{0D108BD9-81ED-4DB2-BD59-A6C34878D82A}">
                    <a16:rowId xmlns:a16="http://schemas.microsoft.com/office/drawing/2014/main" val="10001"/>
                  </a:ext>
                </a:extLst>
              </a:tr>
              <a:tr h="400050">
                <a:tc>
                  <a:txBody>
                    <a:bodyPr/>
                    <a:lstStyle/>
                    <a:p>
                      <a:r>
                        <a:rPr lang="en-US" sz="2400" dirty="0"/>
                        <a:t>digital</a:t>
                      </a:r>
                    </a:p>
                  </a:txBody>
                  <a:tcPr/>
                </a:tc>
                <a:tc>
                  <a:txBody>
                    <a:bodyPr/>
                    <a:lstStyle/>
                    <a:p>
                      <a:r>
                        <a:rPr lang="en-US" sz="2400" dirty="0"/>
                        <a:t>5</a:t>
                      </a:r>
                    </a:p>
                  </a:txBody>
                  <a:tcPr/>
                </a:tc>
                <a:tc>
                  <a:txBody>
                    <a:bodyPr/>
                    <a:lstStyle/>
                    <a:p>
                      <a:r>
                        <a:rPr lang="en-US" sz="2400" dirty="0"/>
                        <a:t>1683</a:t>
                      </a:r>
                    </a:p>
                  </a:txBody>
                  <a:tcPr/>
                </a:tc>
                <a:tc>
                  <a:txBody>
                    <a:bodyPr/>
                    <a:lstStyle/>
                    <a:p>
                      <a:r>
                        <a:rPr lang="en-US" sz="2400" dirty="0"/>
                        <a:t>1670</a:t>
                      </a:r>
                    </a:p>
                  </a:txBody>
                  <a:tcPr/>
                </a:tc>
                <a:extLst>
                  <a:ext uri="{0D108BD9-81ED-4DB2-BD59-A6C34878D82A}">
                    <a16:rowId xmlns:a16="http://schemas.microsoft.com/office/drawing/2014/main" val="10002"/>
                  </a:ext>
                </a:extLst>
              </a:tr>
              <a:tr h="400050">
                <a:tc>
                  <a:txBody>
                    <a:bodyPr/>
                    <a:lstStyle/>
                    <a:p>
                      <a:r>
                        <a:rPr lang="en-US" sz="2400" dirty="0"/>
                        <a:t>information</a:t>
                      </a:r>
                    </a:p>
                  </a:txBody>
                  <a:tcPr/>
                </a:tc>
                <a:tc>
                  <a:txBody>
                    <a:bodyPr/>
                    <a:lstStyle/>
                    <a:p>
                      <a:r>
                        <a:rPr lang="en-US" sz="2400" dirty="0"/>
                        <a:t>5</a:t>
                      </a:r>
                    </a:p>
                  </a:txBody>
                  <a:tcPr/>
                </a:tc>
                <a:tc>
                  <a:txBody>
                    <a:bodyPr/>
                    <a:lstStyle/>
                    <a:p>
                      <a:r>
                        <a:rPr lang="en-US" sz="2400" dirty="0"/>
                        <a:t>3982</a:t>
                      </a:r>
                    </a:p>
                  </a:txBody>
                  <a:tcPr/>
                </a:tc>
                <a:tc>
                  <a:txBody>
                    <a:bodyPr/>
                    <a:lstStyle/>
                    <a:p>
                      <a:r>
                        <a:rPr lang="en-US" sz="2400" dirty="0"/>
                        <a:t>3325</a:t>
                      </a:r>
                    </a:p>
                  </a:txBody>
                  <a:tcPr/>
                </a:tc>
                <a:extLst>
                  <a:ext uri="{0D108BD9-81ED-4DB2-BD59-A6C34878D82A}">
                    <a16:rowId xmlns:a16="http://schemas.microsoft.com/office/drawing/2014/main" val="10003"/>
                  </a:ext>
                </a:extLst>
              </a:tr>
            </a:tbl>
          </a:graphicData>
        </a:graphic>
      </p:graphicFrame>
      <p:sp>
        <p:nvSpPr>
          <p:cNvPr id="4" name="Slide Number Placeholder 3"/>
          <p:cNvSpPr>
            <a:spLocks noGrp="1"/>
          </p:cNvSpPr>
          <p:nvPr>
            <p:ph type="sldNum" sz="quarter" idx="12"/>
          </p:nvPr>
        </p:nvSpPr>
        <p:spPr>
          <a:xfrm>
            <a:off x="1524000" y="5562600"/>
            <a:ext cx="1981200" cy="342900"/>
          </a:xfrm>
          <a:prstGeom prst="rect">
            <a:avLst/>
          </a:prstGeom>
        </p:spPr>
        <p:txBody>
          <a:bodyPr/>
          <a:lstStyle/>
          <a:p>
            <a:fld id="{10F35DC5-7E65-8247-99AB-4E984F8A921E}" type="slidenum">
              <a:rPr lang="en-US" smtClean="0"/>
              <a:pPr/>
              <a:t>48</a:t>
            </a:fld>
            <a:endParaRPr lang="en-US"/>
          </a:p>
        </p:txBody>
      </p:sp>
      <p:graphicFrame>
        <p:nvGraphicFramePr>
          <p:cNvPr id="10" name="Content Placeholder 3"/>
          <p:cNvGraphicFramePr>
            <a:graphicFrameLocks noChangeAspect="1"/>
          </p:cNvGraphicFramePr>
          <p:nvPr>
            <p:extLst>
              <p:ext uri="{D42A27DB-BD31-4B8C-83A1-F6EECF244321}">
                <p14:modId xmlns:p14="http://schemas.microsoft.com/office/powerpoint/2010/main" val="823536138"/>
              </p:ext>
            </p:extLst>
          </p:nvPr>
        </p:nvGraphicFramePr>
        <p:xfrm>
          <a:off x="526511" y="1568463"/>
          <a:ext cx="5430315" cy="1250937"/>
        </p:xfrm>
        <a:graphic>
          <a:graphicData uri="http://schemas.openxmlformats.org/presentationml/2006/ole">
            <mc:AlternateContent xmlns:mc="http://schemas.openxmlformats.org/markup-compatibility/2006">
              <mc:Choice xmlns:v="urn:schemas-microsoft-com:vml" Requires="v">
                <p:oleObj spid="_x0000_s40163" name="Equation" r:id="rId4" imgW="2921000" imgH="673100" progId="Equation.3">
                  <p:embed/>
                </p:oleObj>
              </mc:Choice>
              <mc:Fallback>
                <p:oleObj name="Equation" r:id="rId4" imgW="2921000" imgH="673100" progId="Equation.3">
                  <p:embed/>
                  <p:pic>
                    <p:nvPicPr>
                      <p:cNvPr id="0" name=""/>
                      <p:cNvPicPr>
                        <a:picLocks noChangeAspect="1" noChangeArrowheads="1"/>
                      </p:cNvPicPr>
                      <p:nvPr/>
                    </p:nvPicPr>
                    <p:blipFill>
                      <a:blip r:embed="rId5"/>
                      <a:srcRect/>
                      <a:stretch>
                        <a:fillRect/>
                      </a:stretch>
                    </p:blipFill>
                    <p:spPr bwMode="auto">
                      <a:xfrm>
                        <a:off x="526511" y="1568463"/>
                        <a:ext cx="5430315" cy="1250937"/>
                      </a:xfrm>
                      <a:prstGeom prst="rect">
                        <a:avLst/>
                      </a:prstGeom>
                      <a:noFill/>
                    </p:spPr>
                  </p:pic>
                </p:oleObj>
              </mc:Fallback>
            </mc:AlternateContent>
          </a:graphicData>
        </a:graphic>
      </p:graphicFrame>
      <p:pic>
        <p:nvPicPr>
          <p:cNvPr id="5" name="Picture 4">
            <a:extLst>
              <a:ext uri="{FF2B5EF4-FFF2-40B4-BE49-F238E27FC236}">
                <a16:creationId xmlns:a16="http://schemas.microsoft.com/office/drawing/2014/main" id="{F0937C0B-C150-4844-87D6-977C6E6585B3}"/>
              </a:ext>
            </a:extLst>
          </p:cNvPr>
          <p:cNvPicPr>
            <a:picLocks noChangeAspect="1"/>
          </p:cNvPicPr>
          <p:nvPr/>
        </p:nvPicPr>
        <p:blipFill rotWithShape="1">
          <a:blip r:embed="rId6">
            <a:extLst>
              <a:ext uri="{28A0092B-C50C-407E-A947-70E740481C1C}">
                <a14:useLocalDpi xmlns:a14="http://schemas.microsoft.com/office/drawing/2010/main" val="0"/>
              </a:ext>
            </a:extLst>
          </a:blip>
          <a:srcRect r="65366"/>
          <a:stretch/>
        </p:blipFill>
        <p:spPr>
          <a:xfrm>
            <a:off x="1143000" y="4816508"/>
            <a:ext cx="3908187" cy="963277"/>
          </a:xfrm>
          <a:prstGeom prst="rect">
            <a:avLst/>
          </a:prstGeom>
        </p:spPr>
      </p:pic>
      <p:pic>
        <p:nvPicPr>
          <p:cNvPr id="25" name="Picture 24">
            <a:extLst>
              <a:ext uri="{FF2B5EF4-FFF2-40B4-BE49-F238E27FC236}">
                <a16:creationId xmlns:a16="http://schemas.microsoft.com/office/drawing/2014/main" id="{AFF90E6A-513A-0648-8C3B-0813DAC706B0}"/>
              </a:ext>
            </a:extLst>
          </p:cNvPr>
          <p:cNvPicPr>
            <a:picLocks noChangeAspect="1"/>
          </p:cNvPicPr>
          <p:nvPr/>
        </p:nvPicPr>
        <p:blipFill rotWithShape="1">
          <a:blip r:embed="rId7">
            <a:extLst>
              <a:ext uri="{28A0092B-C50C-407E-A947-70E740481C1C}">
                <a14:useLocalDpi xmlns:a14="http://schemas.microsoft.com/office/drawing/2010/main" val="0"/>
              </a:ext>
            </a:extLst>
          </a:blip>
          <a:srcRect r="61565"/>
          <a:stretch/>
        </p:blipFill>
        <p:spPr>
          <a:xfrm>
            <a:off x="1143000" y="3017148"/>
            <a:ext cx="4197339" cy="960437"/>
          </a:xfrm>
          <a:prstGeom prst="rect">
            <a:avLst/>
          </a:prstGeom>
        </p:spPr>
      </p:pic>
      <p:pic>
        <p:nvPicPr>
          <p:cNvPr id="26" name="Picture 25">
            <a:extLst>
              <a:ext uri="{FF2B5EF4-FFF2-40B4-BE49-F238E27FC236}">
                <a16:creationId xmlns:a16="http://schemas.microsoft.com/office/drawing/2014/main" id="{8D5DFE6E-8C40-3244-B28B-FEDAD8994A54}"/>
              </a:ext>
            </a:extLst>
          </p:cNvPr>
          <p:cNvPicPr>
            <a:picLocks noChangeAspect="1"/>
          </p:cNvPicPr>
          <p:nvPr/>
        </p:nvPicPr>
        <p:blipFill rotWithShape="1">
          <a:blip r:embed="rId7">
            <a:extLst>
              <a:ext uri="{28A0092B-C50C-407E-A947-70E740481C1C}">
                <a14:useLocalDpi xmlns:a14="http://schemas.microsoft.com/office/drawing/2010/main" val="0"/>
              </a:ext>
            </a:extLst>
          </a:blip>
          <a:srcRect l="38536"/>
          <a:stretch/>
        </p:blipFill>
        <p:spPr>
          <a:xfrm>
            <a:off x="3998227" y="3839123"/>
            <a:ext cx="7050773" cy="1008882"/>
          </a:xfrm>
          <a:prstGeom prst="rect">
            <a:avLst/>
          </a:prstGeom>
        </p:spPr>
      </p:pic>
      <p:pic>
        <p:nvPicPr>
          <p:cNvPr id="27" name="Picture 26">
            <a:extLst>
              <a:ext uri="{FF2B5EF4-FFF2-40B4-BE49-F238E27FC236}">
                <a16:creationId xmlns:a16="http://schemas.microsoft.com/office/drawing/2014/main" id="{8CFC8552-69D2-304E-91BE-7A5B7F77A16C}"/>
              </a:ext>
            </a:extLst>
          </p:cNvPr>
          <p:cNvPicPr>
            <a:picLocks noChangeAspect="1"/>
          </p:cNvPicPr>
          <p:nvPr/>
        </p:nvPicPr>
        <p:blipFill rotWithShape="1">
          <a:blip r:embed="rId6">
            <a:extLst>
              <a:ext uri="{28A0092B-C50C-407E-A947-70E740481C1C}">
                <a14:useLocalDpi xmlns:a14="http://schemas.microsoft.com/office/drawing/2010/main" val="0"/>
              </a:ext>
            </a:extLst>
          </a:blip>
          <a:srcRect l="35992"/>
          <a:stretch/>
        </p:blipFill>
        <p:spPr>
          <a:xfrm>
            <a:off x="3241669" y="5648828"/>
            <a:ext cx="7936988" cy="1058531"/>
          </a:xfrm>
          <a:prstGeom prst="rect">
            <a:avLst/>
          </a:prstGeom>
        </p:spPr>
      </p:pic>
    </p:spTree>
    <p:extLst>
      <p:ext uri="{BB962C8B-B14F-4D97-AF65-F5344CB8AC3E}">
        <p14:creationId xmlns:p14="http://schemas.microsoft.com/office/powerpoint/2010/main" val="112278084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0C1098-6E16-1E45-BAEF-458E5DA5FF58}"/>
              </a:ext>
            </a:extLst>
          </p:cNvPr>
          <p:cNvSpPr>
            <a:spLocks noGrp="1"/>
          </p:cNvSpPr>
          <p:nvPr>
            <p:ph type="title"/>
          </p:nvPr>
        </p:nvSpPr>
        <p:spPr>
          <a:xfrm>
            <a:off x="1066800" y="457200"/>
            <a:ext cx="10058400" cy="907196"/>
          </a:xfrm>
        </p:spPr>
        <p:txBody>
          <a:bodyPr>
            <a:normAutofit fontScale="90000"/>
          </a:bodyPr>
          <a:lstStyle/>
          <a:p>
            <a:r>
              <a:rPr lang="en-US" dirty="0"/>
              <a:t>Visualizing cosines </a:t>
            </a:r>
            <a:br>
              <a:rPr lang="en-US" dirty="0"/>
            </a:br>
            <a:r>
              <a:rPr lang="en-US" dirty="0"/>
              <a:t>well, angles … cos(0)=1, cos(90)=0</a:t>
            </a:r>
          </a:p>
        </p:txBody>
      </p:sp>
      <p:pic>
        <p:nvPicPr>
          <p:cNvPr id="5" name="Content Placeholder 4">
            <a:extLst>
              <a:ext uri="{FF2B5EF4-FFF2-40B4-BE49-F238E27FC236}">
                <a16:creationId xmlns:a16="http://schemas.microsoft.com/office/drawing/2014/main" id="{D20D0F5D-49EF-864D-B2EF-D35EDB629801}"/>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071880" y="2133600"/>
            <a:ext cx="10451576" cy="4121150"/>
          </a:xfrm>
        </p:spPr>
      </p:pic>
    </p:spTree>
    <p:extLst>
      <p:ext uri="{BB962C8B-B14F-4D97-AF65-F5344CB8AC3E}">
        <p14:creationId xmlns:p14="http://schemas.microsoft.com/office/powerpoint/2010/main" val="3567126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1266DEC2-5B12-494D-A00C-FBAD25A09C68}"/>
              </a:ext>
            </a:extLst>
          </p:cNvPr>
          <p:cNvSpPr/>
          <p:nvPr/>
        </p:nvSpPr>
        <p:spPr>
          <a:xfrm>
            <a:off x="2222500" y="1866763"/>
            <a:ext cx="10091184" cy="3046988"/>
          </a:xfrm>
          <a:prstGeom prst="rect">
            <a:avLst/>
          </a:prstGeom>
        </p:spPr>
        <p:txBody>
          <a:bodyPr wrap="square">
            <a:spAutoFit/>
          </a:bodyPr>
          <a:lstStyle/>
          <a:p>
            <a:r>
              <a:rPr lang="en-US" sz="4800" dirty="0">
                <a:latin typeface="Calibri" panose="020F0502020204030204" pitchFamily="34" charset="0"/>
                <a:cs typeface="Calibri" panose="020F0502020204030204" pitchFamily="34" charset="0"/>
              </a:rPr>
              <a:t>mouse (N)</a:t>
            </a:r>
            <a:br>
              <a:rPr lang="en-US" sz="4800" dirty="0">
                <a:latin typeface="Calibri" panose="020F0502020204030204" pitchFamily="34" charset="0"/>
                <a:cs typeface="Calibri" panose="020F0502020204030204" pitchFamily="34" charset="0"/>
              </a:rPr>
            </a:br>
            <a:r>
              <a:rPr lang="en-US" sz="4800" dirty="0">
                <a:latin typeface="Calibri" panose="020F0502020204030204" pitchFamily="34" charset="0"/>
                <a:cs typeface="Calibri" panose="020F0502020204030204" pitchFamily="34" charset="0"/>
              </a:rPr>
              <a:t>1. any of numerous small rodents...</a:t>
            </a:r>
            <a:br>
              <a:rPr lang="en-US" sz="4800" dirty="0">
                <a:latin typeface="Calibri" panose="020F0502020204030204" pitchFamily="34" charset="0"/>
                <a:cs typeface="Calibri" panose="020F0502020204030204" pitchFamily="34" charset="0"/>
              </a:rPr>
            </a:br>
            <a:r>
              <a:rPr lang="en-US" sz="4800" dirty="0">
                <a:latin typeface="Calibri" panose="020F0502020204030204" pitchFamily="34" charset="0"/>
                <a:cs typeface="Calibri" panose="020F0502020204030204" pitchFamily="34" charset="0"/>
              </a:rPr>
              <a:t>2. a hand-operated device that controls a cursor... </a:t>
            </a:r>
            <a:endParaRPr lang="en-US" sz="5400" dirty="0">
              <a:latin typeface="Calibri" panose="020F0502020204030204" pitchFamily="34" charset="0"/>
              <a:cs typeface="Calibri" panose="020F0502020204030204" pitchFamily="34" charset="0"/>
            </a:endParaRPr>
          </a:p>
        </p:txBody>
      </p:sp>
      <p:sp>
        <p:nvSpPr>
          <p:cNvPr id="2" name="Title 1"/>
          <p:cNvSpPr>
            <a:spLocks noGrp="1"/>
          </p:cNvSpPr>
          <p:nvPr>
            <p:ph type="title"/>
          </p:nvPr>
        </p:nvSpPr>
        <p:spPr>
          <a:xfrm>
            <a:off x="990600" y="184516"/>
            <a:ext cx="9220200" cy="721741"/>
          </a:xfrm>
        </p:spPr>
        <p:txBody>
          <a:bodyPr>
            <a:normAutofit/>
          </a:bodyPr>
          <a:lstStyle/>
          <a:p>
            <a:r>
              <a:rPr lang="en-US" dirty="0"/>
              <a:t>Lemmas and senses in dictionaries</a:t>
            </a:r>
          </a:p>
        </p:txBody>
      </p:sp>
      <p:sp>
        <p:nvSpPr>
          <p:cNvPr id="10" name="TextBox 9"/>
          <p:cNvSpPr txBox="1"/>
          <p:nvPr/>
        </p:nvSpPr>
        <p:spPr>
          <a:xfrm>
            <a:off x="229139" y="3038133"/>
            <a:ext cx="1266693" cy="646331"/>
          </a:xfrm>
          <a:prstGeom prst="rect">
            <a:avLst/>
          </a:prstGeom>
          <a:noFill/>
        </p:spPr>
        <p:txBody>
          <a:bodyPr wrap="none" rtlCol="0">
            <a:spAutoFit/>
          </a:bodyPr>
          <a:lstStyle/>
          <a:p>
            <a:r>
              <a:rPr lang="en-US" sz="3600" b="1" dirty="0">
                <a:solidFill>
                  <a:srgbClr val="0432FF"/>
                </a:solidFill>
              </a:rPr>
              <a:t>sense</a:t>
            </a:r>
            <a:endParaRPr lang="en-US" b="1" dirty="0">
              <a:solidFill>
                <a:srgbClr val="0432FF"/>
              </a:solidFill>
            </a:endParaRPr>
          </a:p>
        </p:txBody>
      </p:sp>
      <p:sp>
        <p:nvSpPr>
          <p:cNvPr id="9" name="TextBox 8"/>
          <p:cNvSpPr txBox="1"/>
          <p:nvPr/>
        </p:nvSpPr>
        <p:spPr>
          <a:xfrm>
            <a:off x="3596654" y="1066800"/>
            <a:ext cx="6004546" cy="646331"/>
          </a:xfrm>
          <a:prstGeom prst="rect">
            <a:avLst/>
          </a:prstGeom>
          <a:noFill/>
        </p:spPr>
        <p:txBody>
          <a:bodyPr wrap="square" rtlCol="0">
            <a:spAutoFit/>
          </a:bodyPr>
          <a:lstStyle/>
          <a:p>
            <a:r>
              <a:rPr lang="en-US" sz="3600" b="1" dirty="0">
                <a:solidFill>
                  <a:srgbClr val="0432FF"/>
                </a:solidFill>
              </a:rPr>
              <a:t>Lemma – dictionary entry</a:t>
            </a:r>
            <a:endParaRPr lang="en-US" b="1" dirty="0">
              <a:solidFill>
                <a:srgbClr val="0432FF"/>
              </a:solidFill>
            </a:endParaRPr>
          </a:p>
        </p:txBody>
      </p:sp>
      <p:cxnSp>
        <p:nvCxnSpPr>
          <p:cNvPr id="22" name="Straight Arrow Connector 21"/>
          <p:cNvCxnSpPr>
            <a:cxnSpLocks/>
            <a:stCxn id="10" idx="3"/>
          </p:cNvCxnSpPr>
          <p:nvPr/>
        </p:nvCxnSpPr>
        <p:spPr>
          <a:xfrm flipV="1">
            <a:off x="1495832" y="3038133"/>
            <a:ext cx="726668" cy="323166"/>
          </a:xfrm>
          <a:prstGeom prst="straightConnector1">
            <a:avLst/>
          </a:prstGeom>
          <a:ln w="22225">
            <a:solidFill>
              <a:srgbClr val="0432FF"/>
            </a:solidFill>
            <a:tailEnd type="arrow"/>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D1050C75-D1B0-6A43-A320-52ECC12FC382}"/>
              </a:ext>
            </a:extLst>
          </p:cNvPr>
          <p:cNvCxnSpPr>
            <a:cxnSpLocks/>
          </p:cNvCxnSpPr>
          <p:nvPr/>
        </p:nvCxnSpPr>
        <p:spPr>
          <a:xfrm>
            <a:off x="1508532" y="3616878"/>
            <a:ext cx="713968" cy="193122"/>
          </a:xfrm>
          <a:prstGeom prst="straightConnector1">
            <a:avLst/>
          </a:prstGeom>
          <a:ln w="22225">
            <a:solidFill>
              <a:srgbClr val="0432FF"/>
            </a:solidFill>
            <a:tailEnd type="arrow"/>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8905AC17-AA34-3845-B455-2A4F2BB5248A}"/>
              </a:ext>
            </a:extLst>
          </p:cNvPr>
          <p:cNvCxnSpPr>
            <a:cxnSpLocks/>
            <a:stCxn id="9" idx="2"/>
          </p:cNvCxnSpPr>
          <p:nvPr/>
        </p:nvCxnSpPr>
        <p:spPr>
          <a:xfrm flipH="1">
            <a:off x="3596655" y="1713131"/>
            <a:ext cx="3002272" cy="344269"/>
          </a:xfrm>
          <a:prstGeom prst="straightConnector1">
            <a:avLst/>
          </a:prstGeom>
          <a:ln w="22225">
            <a:solidFill>
              <a:srgbClr val="0432FF"/>
            </a:solidFill>
            <a:tailEnd type="arrow"/>
          </a:ln>
        </p:spPr>
        <p:style>
          <a:lnRef idx="1">
            <a:schemeClr val="accent1"/>
          </a:lnRef>
          <a:fillRef idx="0">
            <a:schemeClr val="accent1"/>
          </a:fillRef>
          <a:effectRef idx="0">
            <a:schemeClr val="accent1"/>
          </a:effectRef>
          <a:fontRef idx="minor">
            <a:schemeClr val="tx1"/>
          </a:fontRef>
        </p:style>
      </p:cxnSp>
      <p:sp>
        <p:nvSpPr>
          <p:cNvPr id="41" name="Rectangle 40">
            <a:extLst>
              <a:ext uri="{FF2B5EF4-FFF2-40B4-BE49-F238E27FC236}">
                <a16:creationId xmlns:a16="http://schemas.microsoft.com/office/drawing/2014/main" id="{4928984D-7B4F-BC47-B914-F4D855400404}"/>
              </a:ext>
            </a:extLst>
          </p:cNvPr>
          <p:cNvSpPr/>
          <p:nvPr/>
        </p:nvSpPr>
        <p:spPr>
          <a:xfrm>
            <a:off x="741248" y="5468034"/>
            <a:ext cx="11103168" cy="1200329"/>
          </a:xfrm>
          <a:prstGeom prst="rect">
            <a:avLst/>
          </a:prstGeom>
        </p:spPr>
        <p:txBody>
          <a:bodyPr wrap="none">
            <a:spAutoFit/>
          </a:bodyPr>
          <a:lstStyle/>
          <a:p>
            <a:r>
              <a:rPr lang="en-US" sz="3600" dirty="0"/>
              <a:t>A </a:t>
            </a:r>
            <a:r>
              <a:rPr lang="en-US" sz="3600" dirty="0">
                <a:solidFill>
                  <a:srgbClr val="0000FF"/>
                </a:solidFill>
              </a:rPr>
              <a:t>sense</a:t>
            </a:r>
            <a:r>
              <a:rPr lang="en-US" sz="3600" dirty="0"/>
              <a:t> or “</a:t>
            </a:r>
            <a:r>
              <a:rPr lang="en-US" sz="3600" dirty="0">
                <a:solidFill>
                  <a:srgbClr val="0000FF"/>
                </a:solidFill>
              </a:rPr>
              <a:t>concept</a:t>
            </a:r>
            <a:r>
              <a:rPr lang="en-US" sz="3600" dirty="0"/>
              <a:t>” is the meaning component of a word</a:t>
            </a:r>
          </a:p>
          <a:p>
            <a:r>
              <a:rPr lang="en-US" sz="3600" dirty="0"/>
              <a:t>Lemmas can be </a:t>
            </a:r>
            <a:r>
              <a:rPr lang="en-US" sz="3600" dirty="0">
                <a:solidFill>
                  <a:srgbClr val="0000FF"/>
                </a:solidFill>
              </a:rPr>
              <a:t>polysemous</a:t>
            </a:r>
            <a:r>
              <a:rPr lang="en-US" sz="3600" dirty="0"/>
              <a:t> (have multiple senses)</a:t>
            </a:r>
          </a:p>
        </p:txBody>
      </p:sp>
      <p:sp>
        <p:nvSpPr>
          <p:cNvPr id="42" name="TextBox 41">
            <a:extLst>
              <a:ext uri="{FF2B5EF4-FFF2-40B4-BE49-F238E27FC236}">
                <a16:creationId xmlns:a16="http://schemas.microsoft.com/office/drawing/2014/main" id="{3A1A4215-6082-D347-9D47-9D6E4062CA78}"/>
              </a:ext>
            </a:extLst>
          </p:cNvPr>
          <p:cNvSpPr txBox="1"/>
          <p:nvPr/>
        </p:nvSpPr>
        <p:spPr>
          <a:xfrm>
            <a:off x="7427703" y="4542898"/>
            <a:ext cx="4442113" cy="369332"/>
          </a:xfrm>
          <a:prstGeom prst="rect">
            <a:avLst/>
          </a:prstGeom>
          <a:noFill/>
        </p:spPr>
        <p:txBody>
          <a:bodyPr wrap="none" rtlCol="0">
            <a:spAutoFit/>
          </a:bodyPr>
          <a:lstStyle/>
          <a:p>
            <a:r>
              <a:rPr lang="en-US" dirty="0"/>
              <a:t>Modified from the online thesaurus WordNet</a:t>
            </a:r>
          </a:p>
        </p:txBody>
      </p:sp>
    </p:spTree>
    <p:extLst>
      <p:ext uri="{BB962C8B-B14F-4D97-AF65-F5344CB8AC3E}">
        <p14:creationId xmlns:p14="http://schemas.microsoft.com/office/powerpoint/2010/main" val="9943592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2"/>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9" grpId="0"/>
      <p:bldP spid="41"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Cosine for computing word similarity</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079519733"/>
      </p:ext>
    </p:extLst>
  </p:cSld>
  <p:clrMapOvr>
    <a:masterClrMapping/>
  </p:clrMapOvr>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TF-IDF</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514056859"/>
      </p:ext>
    </p:extLst>
  </p:cSld>
  <p:clrMapOvr>
    <a:masterClrMapping/>
  </p:clrMapOvr>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A83C39-A3FB-7848-82D3-74D9643E8F70}"/>
              </a:ext>
            </a:extLst>
          </p:cNvPr>
          <p:cNvSpPr>
            <a:spLocks noGrp="1"/>
          </p:cNvSpPr>
          <p:nvPr>
            <p:ph type="title"/>
          </p:nvPr>
        </p:nvSpPr>
        <p:spPr/>
        <p:txBody>
          <a:bodyPr>
            <a:normAutofit fontScale="90000"/>
          </a:bodyPr>
          <a:lstStyle/>
          <a:p>
            <a:r>
              <a:rPr lang="en-US" dirty="0"/>
              <a:t>But raw frequency is a bad representation</a:t>
            </a:r>
          </a:p>
        </p:txBody>
      </p:sp>
      <p:sp>
        <p:nvSpPr>
          <p:cNvPr id="3" name="Content Placeholder 2">
            <a:extLst>
              <a:ext uri="{FF2B5EF4-FFF2-40B4-BE49-F238E27FC236}">
                <a16:creationId xmlns:a16="http://schemas.microsoft.com/office/drawing/2014/main" id="{48A7AC3A-0656-4741-9877-4E979E583BDE}"/>
              </a:ext>
            </a:extLst>
          </p:cNvPr>
          <p:cNvSpPr>
            <a:spLocks noGrp="1"/>
          </p:cNvSpPr>
          <p:nvPr>
            <p:ph idx="1"/>
          </p:nvPr>
        </p:nvSpPr>
        <p:spPr/>
        <p:txBody>
          <a:bodyPr/>
          <a:lstStyle/>
          <a:p>
            <a:pPr marL="460375" indent="-336550">
              <a:buFont typeface="Arial" panose="020B0604020202020204" pitchFamily="34" charset="0"/>
              <a:buChar char="•"/>
            </a:pPr>
            <a:r>
              <a:rPr lang="en-US" sz="3200" dirty="0"/>
              <a:t>The co-occurrence matrices we have seen represent each cell by word frequencies.</a:t>
            </a:r>
          </a:p>
          <a:p>
            <a:pPr marL="460375" indent="-336550">
              <a:buFont typeface="Arial" panose="020B0604020202020204" pitchFamily="34" charset="0"/>
              <a:buChar char="•"/>
            </a:pPr>
            <a:r>
              <a:rPr lang="en-US" sz="3200" dirty="0"/>
              <a:t>Frequency is clearly useful; if </a:t>
            </a:r>
            <a:r>
              <a:rPr lang="en-US" sz="3200" i="1" dirty="0"/>
              <a:t>sugar</a:t>
            </a:r>
            <a:r>
              <a:rPr lang="en-US" sz="3200" dirty="0"/>
              <a:t> appears a lot near </a:t>
            </a:r>
            <a:r>
              <a:rPr lang="en-US" sz="3200" i="1" dirty="0"/>
              <a:t>apricot</a:t>
            </a:r>
            <a:r>
              <a:rPr lang="en-US" sz="3200" dirty="0"/>
              <a:t>, that's useful information.</a:t>
            </a:r>
          </a:p>
          <a:p>
            <a:pPr marL="460375" indent="-336550">
              <a:buFont typeface="Arial" panose="020B0604020202020204" pitchFamily="34" charset="0"/>
              <a:buChar char="•"/>
            </a:pPr>
            <a:r>
              <a:rPr lang="en-US" sz="3200" dirty="0"/>
              <a:t>But most frequent words like </a:t>
            </a:r>
            <a:r>
              <a:rPr lang="en-US" sz="3200" i="1" dirty="0"/>
              <a:t>the</a:t>
            </a:r>
            <a:r>
              <a:rPr lang="en-US" sz="3200" dirty="0"/>
              <a:t>, </a:t>
            </a:r>
            <a:r>
              <a:rPr lang="en-US" sz="3200" i="1" dirty="0"/>
              <a:t>it,</a:t>
            </a:r>
            <a:r>
              <a:rPr lang="en-US" sz="3200" dirty="0"/>
              <a:t> or </a:t>
            </a:r>
            <a:r>
              <a:rPr lang="en-US" sz="3200" i="1" dirty="0"/>
              <a:t>they</a:t>
            </a:r>
            <a:r>
              <a:rPr lang="en-US" sz="3200" dirty="0"/>
              <a:t> are not very informative/meaningful for embeddings (Atwell 1986)</a:t>
            </a:r>
          </a:p>
          <a:p>
            <a:pPr marL="460375" indent="-336550">
              <a:buFont typeface="Arial" panose="020B0604020202020204" pitchFamily="34" charset="0"/>
              <a:buChar char="•"/>
            </a:pPr>
            <a:r>
              <a:rPr lang="en-US" sz="3200" dirty="0"/>
              <a:t>It's a paradox! How can we balance these two conflicting constraints? </a:t>
            </a:r>
          </a:p>
          <a:p>
            <a:endParaRPr lang="en-US" dirty="0"/>
          </a:p>
        </p:txBody>
      </p:sp>
    </p:spTree>
    <p:extLst>
      <p:ext uri="{BB962C8B-B14F-4D97-AF65-F5344CB8AC3E}">
        <p14:creationId xmlns:p14="http://schemas.microsoft.com/office/powerpoint/2010/main" val="96666753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5CFC49-A1ED-9E4A-BDD3-CF2853CB651D}"/>
              </a:ext>
            </a:extLst>
          </p:cNvPr>
          <p:cNvSpPr>
            <a:spLocks noGrp="1"/>
          </p:cNvSpPr>
          <p:nvPr>
            <p:ph type="title"/>
          </p:nvPr>
        </p:nvSpPr>
        <p:spPr>
          <a:xfrm>
            <a:off x="609600" y="312004"/>
            <a:ext cx="11201400" cy="907196"/>
          </a:xfrm>
        </p:spPr>
        <p:txBody>
          <a:bodyPr>
            <a:normAutofit/>
          </a:bodyPr>
          <a:lstStyle/>
          <a:p>
            <a:r>
              <a:rPr lang="en-US" dirty="0"/>
              <a:t>Two common solutions for word weighting</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DF89F84A-470C-2D46-8D94-D3688B260C93}"/>
                  </a:ext>
                </a:extLst>
              </p:cNvPr>
              <p:cNvSpPr>
                <a:spLocks noGrp="1"/>
              </p:cNvSpPr>
              <p:nvPr>
                <p:ph idx="1"/>
              </p:nvPr>
            </p:nvSpPr>
            <p:spPr/>
            <p:txBody>
              <a:bodyPr>
                <a:normAutofit/>
              </a:bodyPr>
              <a:lstStyle/>
              <a:p>
                <a:r>
                  <a:rPr lang="en-US" sz="3600" b="1" dirty="0" err="1">
                    <a:solidFill>
                      <a:srgbClr val="0000FF"/>
                    </a:solidFill>
                    <a:latin typeface="Calibri" panose="020F0502020204030204" pitchFamily="34" charset="0"/>
                    <a:cs typeface="Calibri" panose="020F0502020204030204" pitchFamily="34" charset="0"/>
                  </a:rPr>
                  <a:t>tf-idf</a:t>
                </a:r>
                <a:r>
                  <a:rPr lang="en-US" sz="2800" b="1" dirty="0">
                    <a:solidFill>
                      <a:srgbClr val="0000FF"/>
                    </a:solidFill>
                    <a:latin typeface="Calibri" panose="020F0502020204030204" pitchFamily="34" charset="0"/>
                    <a:cs typeface="Calibri" panose="020F0502020204030204" pitchFamily="34" charset="0"/>
                  </a:rPr>
                  <a:t>:     </a:t>
                </a:r>
                <a:r>
                  <a:rPr lang="en-US" sz="2800" dirty="0" err="1">
                    <a:latin typeface="Calibri" panose="020F0502020204030204" pitchFamily="34" charset="0"/>
                    <a:cs typeface="Calibri" panose="020F0502020204030204" pitchFamily="34" charset="0"/>
                  </a:rPr>
                  <a:t>tf-idf</a:t>
                </a:r>
                <a:r>
                  <a:rPr lang="en-US" sz="2800" dirty="0">
                    <a:latin typeface="Calibri" panose="020F0502020204030204" pitchFamily="34" charset="0"/>
                    <a:cs typeface="Calibri" panose="020F0502020204030204" pitchFamily="34" charset="0"/>
                  </a:rPr>
                  <a:t> value for word t in document d:</a:t>
                </a:r>
              </a:p>
              <a:p>
                <a:endParaRPr lang="en-US" sz="2800" b="1" dirty="0">
                  <a:latin typeface="Calibri" panose="020F0502020204030204" pitchFamily="34" charset="0"/>
                  <a:cs typeface="Calibri" panose="020F0502020204030204" pitchFamily="34" charset="0"/>
                </a:endParaRPr>
              </a:p>
              <a:p>
                <a:endParaRPr lang="en-US" sz="2800" b="1" dirty="0">
                  <a:latin typeface="Calibri" panose="020F0502020204030204" pitchFamily="34" charset="0"/>
                  <a:cs typeface="Calibri" panose="020F0502020204030204" pitchFamily="34" charset="0"/>
                </a:endParaRPr>
              </a:p>
              <a:p>
                <a:endParaRPr lang="en-US" sz="2800" b="1" dirty="0">
                  <a:latin typeface="Calibri" panose="020F0502020204030204" pitchFamily="34" charset="0"/>
                  <a:cs typeface="Calibri" panose="020F0502020204030204" pitchFamily="34" charset="0"/>
                </a:endParaRPr>
              </a:p>
              <a:p>
                <a:r>
                  <a:rPr lang="en-US" sz="3600" b="1" dirty="0">
                    <a:solidFill>
                      <a:srgbClr val="0000FF"/>
                    </a:solidFill>
                    <a:latin typeface="Calibri" panose="020F0502020204030204" pitchFamily="34" charset="0"/>
                    <a:cs typeface="Calibri" panose="020F0502020204030204" pitchFamily="34" charset="0"/>
                  </a:rPr>
                  <a:t>PMI: </a:t>
                </a:r>
                <a:r>
                  <a:rPr lang="en-US" sz="3600" b="1" dirty="0">
                    <a:latin typeface="Calibri" panose="020F0502020204030204" pitchFamily="34" charset="0"/>
                    <a:cs typeface="Calibri" panose="020F0502020204030204" pitchFamily="34" charset="0"/>
                  </a:rPr>
                  <a:t> </a:t>
                </a:r>
                <a:r>
                  <a:rPr lang="en-US" sz="2800" dirty="0">
                    <a:latin typeface="Calibri" panose="020F0502020204030204" pitchFamily="34" charset="0"/>
                    <a:cs typeface="Calibri" panose="020F0502020204030204" pitchFamily="34" charset="0"/>
                  </a:rPr>
                  <a:t>(Pointwise mutual information)</a:t>
                </a:r>
              </a:p>
              <a:p>
                <a:pPr lvl="1"/>
                <a14:m>
                  <m:oMath xmlns:m="http://schemas.openxmlformats.org/officeDocument/2006/math">
                    <m:r>
                      <m:rPr>
                        <m:nor/>
                      </m:rPr>
                      <a:rPr lang="en-US" sz="2800" b="1">
                        <a:latin typeface="Calibri" panose="020F0502020204030204" pitchFamily="34" charset="0"/>
                        <a:cs typeface="Calibri" panose="020F0502020204030204" pitchFamily="34" charset="0"/>
                      </a:rPr>
                      <m:t>PMI</m:t>
                    </m:r>
                    <m:d>
                      <m:dPr>
                        <m:ctrlPr>
                          <a:rPr lang="en-US" sz="2800" b="1" i="1">
                            <a:latin typeface="Cambria Math" panose="02040503050406030204" pitchFamily="18" charset="0"/>
                          </a:rPr>
                        </m:ctrlPr>
                      </m:dPr>
                      <m:e>
                        <m:sSub>
                          <m:sSubPr>
                            <m:ctrlPr>
                              <a:rPr lang="en-US" sz="2800" b="1" i="1">
                                <a:latin typeface="Cambria Math" panose="02040503050406030204" pitchFamily="18" charset="0"/>
                              </a:rPr>
                            </m:ctrlPr>
                          </m:sSubPr>
                          <m:e>
                            <m:r>
                              <a:rPr lang="en-US" sz="2800" b="1" i="1">
                                <a:latin typeface="Cambria Math" panose="02040503050406030204" pitchFamily="18" charset="0"/>
                              </a:rPr>
                              <m:t>𝒘</m:t>
                            </m:r>
                          </m:e>
                          <m:sub>
                            <m:r>
                              <a:rPr lang="en-US" sz="2800" b="1" i="1">
                                <a:latin typeface="Cambria Math" panose="02040503050406030204" pitchFamily="18" charset="0"/>
                              </a:rPr>
                              <m:t>𝟏</m:t>
                            </m:r>
                          </m:sub>
                        </m:sSub>
                        <m:r>
                          <a:rPr lang="en-US" sz="2800" b="1" i="1">
                            <a:latin typeface="Cambria Math" panose="02040503050406030204" pitchFamily="18" charset="0"/>
                          </a:rPr>
                          <m:t>,</m:t>
                        </m:r>
                        <m:sSub>
                          <m:sSubPr>
                            <m:ctrlPr>
                              <a:rPr lang="en-US" sz="2800" b="1" i="1">
                                <a:latin typeface="Cambria Math" panose="02040503050406030204" pitchFamily="18" charset="0"/>
                              </a:rPr>
                            </m:ctrlPr>
                          </m:sSubPr>
                          <m:e>
                            <m:r>
                              <a:rPr lang="en-US" sz="2800" b="1" i="1">
                                <a:latin typeface="Cambria Math" panose="02040503050406030204" pitchFamily="18" charset="0"/>
                              </a:rPr>
                              <m:t>𝒘</m:t>
                            </m:r>
                          </m:e>
                          <m:sub>
                            <m:r>
                              <a:rPr lang="en-US" sz="2800" b="1" i="1">
                                <a:latin typeface="Cambria Math" panose="02040503050406030204" pitchFamily="18" charset="0"/>
                              </a:rPr>
                              <m:t>𝟐</m:t>
                            </m:r>
                          </m:sub>
                        </m:sSub>
                      </m:e>
                    </m:d>
                    <m:r>
                      <a:rPr lang="en-US" sz="2800" b="1" i="1">
                        <a:latin typeface="Cambria Math" panose="02040503050406030204" pitchFamily="18" charset="0"/>
                      </a:rPr>
                      <m:t>=</m:t>
                    </m:r>
                    <m:r>
                      <a:rPr lang="en-US" sz="2800" b="1" i="1">
                        <a:latin typeface="Cambria Math" panose="02040503050406030204" pitchFamily="18" charset="0"/>
                      </a:rPr>
                      <m:t>𝒍𝒐𝒈</m:t>
                    </m:r>
                    <m:f>
                      <m:fPr>
                        <m:ctrlPr>
                          <a:rPr lang="en-US" sz="2800" b="1" i="1">
                            <a:latin typeface="Cambria Math" panose="02040503050406030204" pitchFamily="18" charset="0"/>
                          </a:rPr>
                        </m:ctrlPr>
                      </m:fPr>
                      <m:num>
                        <m:r>
                          <a:rPr lang="en-US" sz="2800" b="1" i="1">
                            <a:latin typeface="Cambria Math" panose="02040503050406030204" pitchFamily="18" charset="0"/>
                          </a:rPr>
                          <m:t>𝒑</m:t>
                        </m:r>
                        <m:r>
                          <a:rPr lang="en-US" sz="2800" b="1" i="1">
                            <a:latin typeface="Cambria Math" panose="02040503050406030204" pitchFamily="18" charset="0"/>
                          </a:rPr>
                          <m:t>(</m:t>
                        </m:r>
                        <m:sSub>
                          <m:sSubPr>
                            <m:ctrlPr>
                              <a:rPr lang="en-US" sz="2800" b="1" i="1">
                                <a:latin typeface="Cambria Math" panose="02040503050406030204" pitchFamily="18" charset="0"/>
                              </a:rPr>
                            </m:ctrlPr>
                          </m:sSubPr>
                          <m:e>
                            <m:r>
                              <a:rPr lang="en-US" sz="2800" b="1" i="1">
                                <a:latin typeface="Cambria Math" panose="02040503050406030204" pitchFamily="18" charset="0"/>
                              </a:rPr>
                              <m:t>𝒘</m:t>
                            </m:r>
                          </m:e>
                          <m:sub>
                            <m:r>
                              <a:rPr lang="en-US" sz="2800" b="1" i="1">
                                <a:latin typeface="Cambria Math" panose="02040503050406030204" pitchFamily="18" charset="0"/>
                              </a:rPr>
                              <m:t>𝟏</m:t>
                            </m:r>
                          </m:sub>
                        </m:sSub>
                        <m:r>
                          <a:rPr lang="en-US" sz="2800" b="1" i="1">
                            <a:latin typeface="Cambria Math" panose="02040503050406030204" pitchFamily="18" charset="0"/>
                          </a:rPr>
                          <m:t>,</m:t>
                        </m:r>
                        <m:sSub>
                          <m:sSubPr>
                            <m:ctrlPr>
                              <a:rPr lang="en-US" sz="2800" b="1" i="1">
                                <a:latin typeface="Cambria Math" panose="02040503050406030204" pitchFamily="18" charset="0"/>
                              </a:rPr>
                            </m:ctrlPr>
                          </m:sSubPr>
                          <m:e>
                            <m:r>
                              <a:rPr lang="en-US" sz="2800" b="1" i="1">
                                <a:latin typeface="Cambria Math" panose="02040503050406030204" pitchFamily="18" charset="0"/>
                              </a:rPr>
                              <m:t>𝒘</m:t>
                            </m:r>
                          </m:e>
                          <m:sub>
                            <m:r>
                              <a:rPr lang="en-US" sz="2800" b="1" i="1">
                                <a:latin typeface="Cambria Math" panose="02040503050406030204" pitchFamily="18" charset="0"/>
                              </a:rPr>
                              <m:t>𝟐</m:t>
                            </m:r>
                          </m:sub>
                        </m:sSub>
                        <m:r>
                          <a:rPr lang="en-US" sz="2800" b="1" i="1">
                            <a:latin typeface="Cambria Math" panose="02040503050406030204" pitchFamily="18" charset="0"/>
                          </a:rPr>
                          <m:t>)</m:t>
                        </m:r>
                      </m:num>
                      <m:den>
                        <m:r>
                          <a:rPr lang="en-US" sz="2800" b="1" i="1">
                            <a:latin typeface="Cambria Math" panose="02040503050406030204" pitchFamily="18" charset="0"/>
                          </a:rPr>
                          <m:t>𝒑</m:t>
                        </m:r>
                        <m:d>
                          <m:dPr>
                            <m:ctrlPr>
                              <a:rPr lang="en-US" sz="2800" b="1" i="1">
                                <a:latin typeface="Cambria Math" panose="02040503050406030204" pitchFamily="18" charset="0"/>
                              </a:rPr>
                            </m:ctrlPr>
                          </m:dPr>
                          <m:e>
                            <m:sSub>
                              <m:sSubPr>
                                <m:ctrlPr>
                                  <a:rPr lang="en-US" sz="2800" b="1" i="1">
                                    <a:latin typeface="Cambria Math" panose="02040503050406030204" pitchFamily="18" charset="0"/>
                                  </a:rPr>
                                </m:ctrlPr>
                              </m:sSubPr>
                              <m:e>
                                <m:r>
                                  <a:rPr lang="en-US" sz="2800" b="1" i="1">
                                    <a:latin typeface="Cambria Math" panose="02040503050406030204" pitchFamily="18" charset="0"/>
                                  </a:rPr>
                                  <m:t>𝒘</m:t>
                                </m:r>
                              </m:e>
                              <m:sub>
                                <m:r>
                                  <a:rPr lang="en-US" sz="2800" b="1" i="1">
                                    <a:latin typeface="Cambria Math" panose="02040503050406030204" pitchFamily="18" charset="0"/>
                                  </a:rPr>
                                  <m:t>𝟏</m:t>
                                </m:r>
                              </m:sub>
                            </m:sSub>
                          </m:e>
                        </m:d>
                        <m:r>
                          <a:rPr lang="en-US" sz="2800" b="1" i="1">
                            <a:latin typeface="Cambria Math" panose="02040503050406030204" pitchFamily="18" charset="0"/>
                          </a:rPr>
                          <m:t>𝒑</m:t>
                        </m:r>
                        <m:r>
                          <a:rPr lang="en-US" sz="2800" b="1" i="1">
                            <a:latin typeface="Cambria Math" panose="02040503050406030204" pitchFamily="18" charset="0"/>
                          </a:rPr>
                          <m:t>(</m:t>
                        </m:r>
                        <m:sSub>
                          <m:sSubPr>
                            <m:ctrlPr>
                              <a:rPr lang="en-US" sz="2800" b="1" i="1">
                                <a:latin typeface="Cambria Math" panose="02040503050406030204" pitchFamily="18" charset="0"/>
                              </a:rPr>
                            </m:ctrlPr>
                          </m:sSubPr>
                          <m:e>
                            <m:r>
                              <a:rPr lang="en-US" sz="2800" b="1" i="1">
                                <a:latin typeface="Cambria Math" panose="02040503050406030204" pitchFamily="18" charset="0"/>
                              </a:rPr>
                              <m:t>𝒘</m:t>
                            </m:r>
                          </m:e>
                          <m:sub>
                            <m:r>
                              <a:rPr lang="en-US" sz="2800" b="1" i="1">
                                <a:latin typeface="Cambria Math" panose="02040503050406030204" pitchFamily="18" charset="0"/>
                              </a:rPr>
                              <m:t>𝟐</m:t>
                            </m:r>
                          </m:sub>
                        </m:sSub>
                        <m:r>
                          <a:rPr lang="en-US" sz="2800" b="1" i="1">
                            <a:latin typeface="Cambria Math" panose="02040503050406030204" pitchFamily="18" charset="0"/>
                          </a:rPr>
                          <m:t>)</m:t>
                        </m:r>
                      </m:den>
                    </m:f>
                  </m:oMath>
                </a14:m>
                <a:r>
                  <a:rPr lang="en-US" sz="2800" b="1" dirty="0">
                    <a:latin typeface="Calibri" panose="020F0502020204030204" pitchFamily="34" charset="0"/>
                    <a:cs typeface="Calibri" panose="020F0502020204030204" pitchFamily="34" charset="0"/>
                  </a:rPr>
                  <a:t> </a:t>
                </a:r>
              </a:p>
            </p:txBody>
          </p:sp>
        </mc:Choice>
        <mc:Fallback xmlns="">
          <p:sp>
            <p:nvSpPr>
              <p:cNvPr id="3" name="Content Placeholder 2">
                <a:extLst>
                  <a:ext uri="{FF2B5EF4-FFF2-40B4-BE49-F238E27FC236}">
                    <a16:creationId xmlns:a16="http://schemas.microsoft.com/office/drawing/2014/main" id="{DF89F84A-470C-2D46-8D94-D3688B260C93}"/>
                  </a:ext>
                </a:extLst>
              </p:cNvPr>
              <p:cNvSpPr>
                <a:spLocks noGrp="1" noRot="1" noChangeAspect="1" noMove="1" noResize="1" noEditPoints="1" noAdjustHandles="1" noChangeArrowheads="1" noChangeShapeType="1" noTextEdit="1"/>
              </p:cNvSpPr>
              <p:nvPr>
                <p:ph idx="1"/>
              </p:nvPr>
            </p:nvSpPr>
            <p:spPr>
              <a:blipFill>
                <a:blip r:embed="rId3"/>
                <a:stretch>
                  <a:fillRect l="-2774" t="-3601"/>
                </a:stretch>
              </a:blipFill>
            </p:spPr>
            <p:txBody>
              <a:bodyPr/>
              <a:lstStyle/>
              <a:p>
                <a:r>
                  <a:rPr lang="en-US">
                    <a:noFill/>
                  </a:rPr>
                  <a:t> </a:t>
                </a:r>
              </a:p>
            </p:txBody>
          </p:sp>
        </mc:Fallback>
      </mc:AlternateContent>
      <p:pic>
        <p:nvPicPr>
          <p:cNvPr id="4" name="Picture 3">
            <a:extLst>
              <a:ext uri="{FF2B5EF4-FFF2-40B4-BE49-F238E27FC236}">
                <a16:creationId xmlns:a16="http://schemas.microsoft.com/office/drawing/2014/main" id="{18CEBADC-0F5A-0A42-BD20-214980E74EC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97832" y="2498074"/>
            <a:ext cx="2711573" cy="527250"/>
          </a:xfrm>
          <a:prstGeom prst="rect">
            <a:avLst/>
          </a:prstGeom>
        </p:spPr>
      </p:pic>
      <p:sp>
        <p:nvSpPr>
          <p:cNvPr id="6" name="TextBox 5">
            <a:extLst>
              <a:ext uri="{FF2B5EF4-FFF2-40B4-BE49-F238E27FC236}">
                <a16:creationId xmlns:a16="http://schemas.microsoft.com/office/drawing/2014/main" id="{79B3B8AE-42BC-1042-B6A3-5EB108B46753}"/>
              </a:ext>
            </a:extLst>
          </p:cNvPr>
          <p:cNvSpPr txBox="1"/>
          <p:nvPr/>
        </p:nvSpPr>
        <p:spPr>
          <a:xfrm>
            <a:off x="1604750" y="3288280"/>
            <a:ext cx="6077946" cy="523220"/>
          </a:xfrm>
          <a:prstGeom prst="rect">
            <a:avLst/>
          </a:prstGeom>
          <a:noFill/>
        </p:spPr>
        <p:txBody>
          <a:bodyPr wrap="none" rtlCol="0">
            <a:spAutoFit/>
          </a:bodyPr>
          <a:lstStyle/>
          <a:p>
            <a:r>
              <a:rPr lang="en-US" sz="2800" dirty="0">
                <a:solidFill>
                  <a:srgbClr val="0000FF"/>
                </a:solidFill>
                <a:latin typeface="Calibri" panose="020F0502020204030204" pitchFamily="34" charset="0"/>
                <a:cs typeface="Calibri" panose="020F0502020204030204" pitchFamily="34" charset="0"/>
              </a:rPr>
              <a:t>Words like "the" or "it" have very low </a:t>
            </a:r>
            <a:r>
              <a:rPr lang="en-US" sz="2800" dirty="0" err="1">
                <a:solidFill>
                  <a:srgbClr val="0000FF"/>
                </a:solidFill>
                <a:latin typeface="Calibri" panose="020F0502020204030204" pitchFamily="34" charset="0"/>
                <a:cs typeface="Calibri" panose="020F0502020204030204" pitchFamily="34" charset="0"/>
              </a:rPr>
              <a:t>idf</a:t>
            </a:r>
            <a:endParaRPr lang="en-US" sz="2800" dirty="0">
              <a:solidFill>
                <a:srgbClr val="0000FF"/>
              </a:solidFill>
              <a:latin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54352F49-4AA1-0E41-AE74-88D724D3BFE6}"/>
              </a:ext>
            </a:extLst>
          </p:cNvPr>
          <p:cNvSpPr txBox="1"/>
          <p:nvPr/>
        </p:nvSpPr>
        <p:spPr>
          <a:xfrm>
            <a:off x="1714500" y="5442949"/>
            <a:ext cx="8991600" cy="954107"/>
          </a:xfrm>
          <a:prstGeom prst="rect">
            <a:avLst/>
          </a:prstGeom>
          <a:noFill/>
        </p:spPr>
        <p:txBody>
          <a:bodyPr wrap="square" rtlCol="0">
            <a:spAutoFit/>
          </a:bodyPr>
          <a:lstStyle/>
          <a:p>
            <a:r>
              <a:rPr lang="en-US" sz="2800" dirty="0">
                <a:solidFill>
                  <a:srgbClr val="0000FF"/>
                </a:solidFill>
                <a:latin typeface="Calibri" panose="020F0502020204030204" pitchFamily="34" charset="0"/>
                <a:cs typeface="Calibri" panose="020F0502020204030204" pitchFamily="34" charset="0"/>
              </a:rPr>
              <a:t>See if words like "good" appear more often with "great" than we would expect by chance</a:t>
            </a:r>
          </a:p>
        </p:txBody>
      </p:sp>
    </p:spTree>
    <p:extLst>
      <p:ext uri="{BB962C8B-B14F-4D97-AF65-F5344CB8AC3E}">
        <p14:creationId xmlns:p14="http://schemas.microsoft.com/office/powerpoint/2010/main" val="127951952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B4D9C4-F747-A547-85B0-B6624ED166C0}"/>
              </a:ext>
            </a:extLst>
          </p:cNvPr>
          <p:cNvSpPr>
            <a:spLocks noGrp="1"/>
          </p:cNvSpPr>
          <p:nvPr>
            <p:ph type="title"/>
          </p:nvPr>
        </p:nvSpPr>
        <p:spPr/>
        <p:txBody>
          <a:bodyPr/>
          <a:lstStyle/>
          <a:p>
            <a:r>
              <a:rPr lang="en-US" dirty="0"/>
              <a:t>Term frequency (</a:t>
            </a:r>
            <a:r>
              <a:rPr lang="en-US" dirty="0" err="1"/>
              <a:t>tf</a:t>
            </a:r>
            <a:r>
              <a:rPr lang="en-US" dirty="0"/>
              <a:t>)</a:t>
            </a:r>
          </a:p>
        </p:txBody>
      </p:sp>
      <p:sp>
        <p:nvSpPr>
          <p:cNvPr id="3" name="Content Placeholder 2">
            <a:extLst>
              <a:ext uri="{FF2B5EF4-FFF2-40B4-BE49-F238E27FC236}">
                <a16:creationId xmlns:a16="http://schemas.microsoft.com/office/drawing/2014/main" id="{F38B35B6-D89B-2246-8D95-4410C0D89D61}"/>
              </a:ext>
            </a:extLst>
          </p:cNvPr>
          <p:cNvSpPr>
            <a:spLocks noGrp="1"/>
          </p:cNvSpPr>
          <p:nvPr>
            <p:ph idx="1"/>
          </p:nvPr>
        </p:nvSpPr>
        <p:spPr/>
        <p:txBody>
          <a:bodyPr/>
          <a:lstStyle/>
          <a:p>
            <a:r>
              <a:rPr lang="en-US" dirty="0" err="1"/>
              <a:t>tf</a:t>
            </a:r>
            <a:r>
              <a:rPr lang="en-US" i="1" baseline="-25000" dirty="0" err="1"/>
              <a:t>t</a:t>
            </a:r>
            <a:r>
              <a:rPr lang="en-US" baseline="-25000" dirty="0" err="1"/>
              <a:t>,</a:t>
            </a:r>
            <a:r>
              <a:rPr lang="en-US" i="1" baseline="-25000" dirty="0" err="1"/>
              <a:t>d</a:t>
            </a:r>
            <a:r>
              <a:rPr lang="en-US" i="1" baseline="-25000" dirty="0"/>
              <a:t> </a:t>
            </a:r>
            <a:r>
              <a:rPr lang="en-US" dirty="0"/>
              <a:t>= count(</a:t>
            </a:r>
            <a:r>
              <a:rPr lang="en-US" i="1" dirty="0" err="1"/>
              <a:t>t</a:t>
            </a:r>
            <a:r>
              <a:rPr lang="en-US" dirty="0" err="1"/>
              <a:t>,</a:t>
            </a:r>
            <a:r>
              <a:rPr lang="en-US" i="1" dirty="0" err="1"/>
              <a:t>d</a:t>
            </a:r>
            <a:r>
              <a:rPr lang="en-US" dirty="0"/>
              <a:t>)</a:t>
            </a:r>
          </a:p>
          <a:p>
            <a:endParaRPr lang="en-US" dirty="0"/>
          </a:p>
          <a:p>
            <a:r>
              <a:rPr lang="en-US" dirty="0"/>
              <a:t>Instead of using raw count, we squash a bit:</a:t>
            </a:r>
          </a:p>
          <a:p>
            <a:endParaRPr lang="en-US" dirty="0"/>
          </a:p>
          <a:p>
            <a:r>
              <a:rPr lang="en-US" dirty="0" err="1"/>
              <a:t>tf</a:t>
            </a:r>
            <a:r>
              <a:rPr lang="en-US" i="1" baseline="-25000" dirty="0" err="1"/>
              <a:t>t</a:t>
            </a:r>
            <a:r>
              <a:rPr lang="en-US" baseline="-25000" dirty="0" err="1"/>
              <a:t>,</a:t>
            </a:r>
            <a:r>
              <a:rPr lang="en-US" i="1" baseline="-25000" dirty="0" err="1"/>
              <a:t>d</a:t>
            </a:r>
            <a:r>
              <a:rPr lang="en-US" i="1" baseline="-25000" dirty="0"/>
              <a:t> </a:t>
            </a:r>
            <a:r>
              <a:rPr lang="en-US" dirty="0"/>
              <a:t>= log</a:t>
            </a:r>
            <a:r>
              <a:rPr lang="en-US" baseline="-25000" dirty="0"/>
              <a:t>10</a:t>
            </a:r>
            <a:r>
              <a:rPr lang="en-US" dirty="0"/>
              <a:t>(count(</a:t>
            </a:r>
            <a:r>
              <a:rPr lang="en-US" i="1" dirty="0" err="1"/>
              <a:t>t</a:t>
            </a:r>
            <a:r>
              <a:rPr lang="en-US" dirty="0" err="1"/>
              <a:t>,</a:t>
            </a:r>
            <a:r>
              <a:rPr lang="en-US" i="1" dirty="0" err="1"/>
              <a:t>d</a:t>
            </a:r>
            <a:r>
              <a:rPr lang="en-US" dirty="0"/>
              <a:t>)+1) </a:t>
            </a:r>
          </a:p>
          <a:p>
            <a:endParaRPr lang="en-US" dirty="0"/>
          </a:p>
        </p:txBody>
      </p:sp>
    </p:spTree>
    <p:extLst>
      <p:ext uri="{BB962C8B-B14F-4D97-AF65-F5344CB8AC3E}">
        <p14:creationId xmlns:p14="http://schemas.microsoft.com/office/powerpoint/2010/main" val="86608007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7DBF8-F5E2-C947-8B39-D736572E76EE}"/>
              </a:ext>
            </a:extLst>
          </p:cNvPr>
          <p:cNvSpPr>
            <a:spLocks noGrp="1"/>
          </p:cNvSpPr>
          <p:nvPr>
            <p:ph type="title"/>
          </p:nvPr>
        </p:nvSpPr>
        <p:spPr/>
        <p:txBody>
          <a:bodyPr/>
          <a:lstStyle/>
          <a:p>
            <a:r>
              <a:rPr lang="en-US" dirty="0"/>
              <a:t>Document frequency (df)</a:t>
            </a:r>
          </a:p>
        </p:txBody>
      </p:sp>
      <p:sp>
        <p:nvSpPr>
          <p:cNvPr id="3" name="Content Placeholder 2">
            <a:extLst>
              <a:ext uri="{FF2B5EF4-FFF2-40B4-BE49-F238E27FC236}">
                <a16:creationId xmlns:a16="http://schemas.microsoft.com/office/drawing/2014/main" id="{678F1F58-6A13-CA44-8303-90F5AF832171}"/>
              </a:ext>
            </a:extLst>
          </p:cNvPr>
          <p:cNvSpPr>
            <a:spLocks noGrp="1"/>
          </p:cNvSpPr>
          <p:nvPr>
            <p:ph idx="1"/>
          </p:nvPr>
        </p:nvSpPr>
        <p:spPr>
          <a:xfrm>
            <a:off x="1097281" y="1600200"/>
            <a:ext cx="10789919" cy="5257800"/>
          </a:xfrm>
        </p:spPr>
        <p:txBody>
          <a:bodyPr>
            <a:normAutofit/>
          </a:bodyPr>
          <a:lstStyle/>
          <a:p>
            <a:r>
              <a:rPr lang="en-US" dirty="0" err="1"/>
              <a:t>df</a:t>
            </a:r>
            <a:r>
              <a:rPr lang="en-US" i="1" baseline="-25000" dirty="0" err="1"/>
              <a:t>t</a:t>
            </a:r>
            <a:r>
              <a:rPr lang="en-US" i="1" dirty="0"/>
              <a:t> is </a:t>
            </a:r>
            <a:r>
              <a:rPr lang="en-US" dirty="0"/>
              <a:t>the number of documents </a:t>
            </a:r>
            <a:r>
              <a:rPr lang="en-US" i="1" dirty="0"/>
              <a:t>t</a:t>
            </a:r>
            <a:r>
              <a:rPr lang="en-US" dirty="0"/>
              <a:t> occurs in.</a:t>
            </a:r>
          </a:p>
          <a:p>
            <a:r>
              <a:rPr lang="en-US" dirty="0"/>
              <a:t>(note this is not collection frequency: total count across all documents)</a:t>
            </a:r>
          </a:p>
          <a:p>
            <a:r>
              <a:rPr lang="en-US" dirty="0"/>
              <a:t>"</a:t>
            </a:r>
            <a:r>
              <a:rPr lang="en-US" i="1" dirty="0"/>
              <a:t>Romeo</a:t>
            </a:r>
            <a:r>
              <a:rPr lang="en-US" dirty="0"/>
              <a:t>" is very distinctive for one Shakespeare play:</a:t>
            </a:r>
          </a:p>
          <a:p>
            <a:endParaRPr lang="en-US" dirty="0"/>
          </a:p>
          <a:p>
            <a:endParaRPr lang="en-US" dirty="0"/>
          </a:p>
          <a:p>
            <a:endParaRPr lang="en-US" dirty="0"/>
          </a:p>
        </p:txBody>
      </p:sp>
      <p:pic>
        <p:nvPicPr>
          <p:cNvPr id="5" name="Picture 4">
            <a:extLst>
              <a:ext uri="{FF2B5EF4-FFF2-40B4-BE49-F238E27FC236}">
                <a16:creationId xmlns:a16="http://schemas.microsoft.com/office/drawing/2014/main" id="{A8D2B2C9-CF03-0740-8DDA-793AAF9D681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38400" y="4191000"/>
            <a:ext cx="7848600" cy="1279287"/>
          </a:xfrm>
          <a:prstGeom prst="rect">
            <a:avLst/>
          </a:prstGeom>
        </p:spPr>
      </p:pic>
    </p:spTree>
    <p:extLst>
      <p:ext uri="{BB962C8B-B14F-4D97-AF65-F5344CB8AC3E}">
        <p14:creationId xmlns:p14="http://schemas.microsoft.com/office/powerpoint/2010/main" val="39881328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7DBF8-F5E2-C947-8B39-D736572E76EE}"/>
              </a:ext>
            </a:extLst>
          </p:cNvPr>
          <p:cNvSpPr>
            <a:spLocks noGrp="1"/>
          </p:cNvSpPr>
          <p:nvPr>
            <p:ph type="title"/>
          </p:nvPr>
        </p:nvSpPr>
        <p:spPr/>
        <p:txBody>
          <a:bodyPr/>
          <a:lstStyle/>
          <a:p>
            <a:r>
              <a:rPr lang="en-US" dirty="0"/>
              <a:t>Inverse document frequency (</a:t>
            </a:r>
            <a:r>
              <a:rPr lang="en-US" dirty="0" err="1"/>
              <a:t>idf</a:t>
            </a:r>
            <a:r>
              <a:rPr lang="en-US" dirty="0"/>
              <a:t>)</a:t>
            </a:r>
          </a:p>
        </p:txBody>
      </p:sp>
      <p:sp>
        <p:nvSpPr>
          <p:cNvPr id="3" name="Content Placeholder 2">
            <a:extLst>
              <a:ext uri="{FF2B5EF4-FFF2-40B4-BE49-F238E27FC236}">
                <a16:creationId xmlns:a16="http://schemas.microsoft.com/office/drawing/2014/main" id="{678F1F58-6A13-CA44-8303-90F5AF832171}"/>
              </a:ext>
            </a:extLst>
          </p:cNvPr>
          <p:cNvSpPr>
            <a:spLocks noGrp="1"/>
          </p:cNvSpPr>
          <p:nvPr>
            <p:ph idx="1"/>
          </p:nvPr>
        </p:nvSpPr>
        <p:spPr>
          <a:xfrm>
            <a:off x="1097280" y="2072421"/>
            <a:ext cx="10789919" cy="4572000"/>
          </a:xfrm>
        </p:spPr>
        <p:txBody>
          <a:bodyPr/>
          <a:lstStyle/>
          <a:p>
            <a:endParaRPr lang="en-US" dirty="0"/>
          </a:p>
        </p:txBody>
      </p:sp>
      <p:pic>
        <p:nvPicPr>
          <p:cNvPr id="5" name="Picture 4">
            <a:extLst>
              <a:ext uri="{FF2B5EF4-FFF2-40B4-BE49-F238E27FC236}">
                <a16:creationId xmlns:a16="http://schemas.microsoft.com/office/drawing/2014/main" id="{A8D2B2C9-CF03-0740-8DDA-793AAF9D681C}"/>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7110872" y="1329421"/>
            <a:ext cx="4135794" cy="5013087"/>
          </a:xfrm>
          <a:prstGeom prst="rect">
            <a:avLst/>
          </a:prstGeom>
        </p:spPr>
      </p:pic>
      <p:pic>
        <p:nvPicPr>
          <p:cNvPr id="6" name="Picture 5">
            <a:extLst>
              <a:ext uri="{FF2B5EF4-FFF2-40B4-BE49-F238E27FC236}">
                <a16:creationId xmlns:a16="http://schemas.microsoft.com/office/drawing/2014/main" id="{9187375A-A9F1-2B48-A276-C402CDC5ECB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5800" y="2378640"/>
            <a:ext cx="4587872" cy="1457324"/>
          </a:xfrm>
          <a:prstGeom prst="rect">
            <a:avLst/>
          </a:prstGeom>
        </p:spPr>
      </p:pic>
      <p:sp>
        <p:nvSpPr>
          <p:cNvPr id="7" name="TextBox 6">
            <a:extLst>
              <a:ext uri="{FF2B5EF4-FFF2-40B4-BE49-F238E27FC236}">
                <a16:creationId xmlns:a16="http://schemas.microsoft.com/office/drawing/2014/main" id="{2CB6F2AC-EBEB-7142-A4FA-33D894525E07}"/>
              </a:ext>
            </a:extLst>
          </p:cNvPr>
          <p:cNvSpPr txBox="1"/>
          <p:nvPr/>
        </p:nvSpPr>
        <p:spPr>
          <a:xfrm>
            <a:off x="457200" y="4578964"/>
            <a:ext cx="6218369" cy="1077218"/>
          </a:xfrm>
          <a:prstGeom prst="rect">
            <a:avLst/>
          </a:prstGeom>
          <a:noFill/>
        </p:spPr>
        <p:txBody>
          <a:bodyPr wrap="none" rtlCol="0">
            <a:spAutoFit/>
          </a:bodyPr>
          <a:lstStyle/>
          <a:p>
            <a:r>
              <a:rPr lang="en-US" sz="3200" dirty="0"/>
              <a:t>N is the total number of documents </a:t>
            </a:r>
          </a:p>
          <a:p>
            <a:r>
              <a:rPr lang="en-US" sz="3200" dirty="0"/>
              <a:t>in the collection</a:t>
            </a:r>
          </a:p>
        </p:txBody>
      </p:sp>
    </p:spTree>
    <p:extLst>
      <p:ext uri="{BB962C8B-B14F-4D97-AF65-F5344CB8AC3E}">
        <p14:creationId xmlns:p14="http://schemas.microsoft.com/office/powerpoint/2010/main" val="69514173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7DBF8-F5E2-C947-8B39-D736572E76EE}"/>
              </a:ext>
            </a:extLst>
          </p:cNvPr>
          <p:cNvSpPr>
            <a:spLocks noGrp="1"/>
          </p:cNvSpPr>
          <p:nvPr>
            <p:ph type="title"/>
          </p:nvPr>
        </p:nvSpPr>
        <p:spPr/>
        <p:txBody>
          <a:bodyPr/>
          <a:lstStyle/>
          <a:p>
            <a:r>
              <a:rPr lang="en-US" dirty="0"/>
              <a:t>What is a document?</a:t>
            </a:r>
          </a:p>
        </p:txBody>
      </p:sp>
      <p:sp>
        <p:nvSpPr>
          <p:cNvPr id="3" name="Content Placeholder 2">
            <a:extLst>
              <a:ext uri="{FF2B5EF4-FFF2-40B4-BE49-F238E27FC236}">
                <a16:creationId xmlns:a16="http://schemas.microsoft.com/office/drawing/2014/main" id="{678F1F58-6A13-CA44-8303-90F5AF832171}"/>
              </a:ext>
            </a:extLst>
          </p:cNvPr>
          <p:cNvSpPr>
            <a:spLocks noGrp="1"/>
          </p:cNvSpPr>
          <p:nvPr>
            <p:ph idx="1"/>
          </p:nvPr>
        </p:nvSpPr>
        <p:spPr>
          <a:xfrm>
            <a:off x="1097281" y="1600200"/>
            <a:ext cx="10789919" cy="5257800"/>
          </a:xfrm>
        </p:spPr>
        <p:txBody>
          <a:bodyPr>
            <a:normAutofit/>
          </a:bodyPr>
          <a:lstStyle/>
          <a:p>
            <a:endParaRPr lang="en-US" dirty="0"/>
          </a:p>
          <a:p>
            <a:endParaRPr lang="en-US" dirty="0"/>
          </a:p>
          <a:p>
            <a:r>
              <a:rPr lang="en-US" dirty="0"/>
              <a:t>Could be a play or a Wikipedia article</a:t>
            </a:r>
          </a:p>
          <a:p>
            <a:r>
              <a:rPr lang="en-US" dirty="0"/>
              <a:t>But for the purposes of </a:t>
            </a:r>
            <a:r>
              <a:rPr lang="en-US" dirty="0" err="1"/>
              <a:t>tf-idf</a:t>
            </a:r>
            <a:r>
              <a:rPr lang="en-US" dirty="0"/>
              <a:t>, documents can be </a:t>
            </a:r>
            <a:r>
              <a:rPr lang="en-US" b="1" dirty="0"/>
              <a:t>anything</a:t>
            </a:r>
            <a:r>
              <a:rPr lang="en-US" dirty="0"/>
              <a:t>; we often call each paragraph a document!</a:t>
            </a:r>
          </a:p>
          <a:p>
            <a:r>
              <a:rPr lang="en-US" dirty="0"/>
              <a:t>In Quran AI research, each verse can be a “document”</a:t>
            </a:r>
          </a:p>
          <a:p>
            <a:endParaRPr lang="en-US" dirty="0"/>
          </a:p>
        </p:txBody>
      </p:sp>
    </p:spTree>
    <p:extLst>
      <p:ext uri="{BB962C8B-B14F-4D97-AF65-F5344CB8AC3E}">
        <p14:creationId xmlns:p14="http://schemas.microsoft.com/office/powerpoint/2010/main" val="173830054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313425-B392-134C-A91A-CBD78274B0E4}"/>
              </a:ext>
            </a:extLst>
          </p:cNvPr>
          <p:cNvSpPr>
            <a:spLocks noGrp="1"/>
          </p:cNvSpPr>
          <p:nvPr>
            <p:ph type="title"/>
          </p:nvPr>
        </p:nvSpPr>
        <p:spPr/>
        <p:txBody>
          <a:bodyPr/>
          <a:lstStyle/>
          <a:p>
            <a:r>
              <a:rPr lang="en-US" dirty="0"/>
              <a:t>Final </a:t>
            </a:r>
            <a:r>
              <a:rPr lang="en-US" dirty="0" err="1"/>
              <a:t>tf-idf</a:t>
            </a:r>
            <a:r>
              <a:rPr lang="en-US" dirty="0"/>
              <a:t> weighted value for a word</a:t>
            </a:r>
          </a:p>
        </p:txBody>
      </p:sp>
      <p:sp>
        <p:nvSpPr>
          <p:cNvPr id="3" name="Content Placeholder 2">
            <a:extLst>
              <a:ext uri="{FF2B5EF4-FFF2-40B4-BE49-F238E27FC236}">
                <a16:creationId xmlns:a16="http://schemas.microsoft.com/office/drawing/2014/main" id="{1947FF87-CCDA-0147-8526-9A4108F53A99}"/>
              </a:ext>
            </a:extLst>
          </p:cNvPr>
          <p:cNvSpPr>
            <a:spLocks noGrp="1"/>
          </p:cNvSpPr>
          <p:nvPr>
            <p:ph idx="1"/>
          </p:nvPr>
        </p:nvSpPr>
        <p:spPr/>
        <p:txBody>
          <a:bodyPr/>
          <a:lstStyle/>
          <a:p>
            <a:r>
              <a:rPr lang="en-US" dirty="0"/>
              <a:t>Raw counts:</a:t>
            </a:r>
          </a:p>
          <a:p>
            <a:endParaRPr lang="en-US" dirty="0"/>
          </a:p>
          <a:p>
            <a:endParaRPr lang="en-US" dirty="0"/>
          </a:p>
          <a:p>
            <a:endParaRPr lang="en-US" sz="1800" dirty="0"/>
          </a:p>
          <a:p>
            <a:r>
              <a:rPr lang="en-US" dirty="0" err="1"/>
              <a:t>tf-idf</a:t>
            </a:r>
            <a:r>
              <a:rPr lang="en-US" dirty="0"/>
              <a:t>:</a:t>
            </a:r>
          </a:p>
        </p:txBody>
      </p:sp>
      <p:pic>
        <p:nvPicPr>
          <p:cNvPr id="5" name="Picture 4">
            <a:extLst>
              <a:ext uri="{FF2B5EF4-FFF2-40B4-BE49-F238E27FC236}">
                <a16:creationId xmlns:a16="http://schemas.microsoft.com/office/drawing/2014/main" id="{B795B386-0E68-C441-97D0-F1C03B84F00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96361" y="1031072"/>
            <a:ext cx="4495800" cy="999067"/>
          </a:xfrm>
          <a:prstGeom prst="rect">
            <a:avLst/>
          </a:prstGeom>
        </p:spPr>
      </p:pic>
      <p:pic>
        <p:nvPicPr>
          <p:cNvPr id="7" name="Picture 6">
            <a:extLst>
              <a:ext uri="{FF2B5EF4-FFF2-40B4-BE49-F238E27FC236}">
                <a16:creationId xmlns:a16="http://schemas.microsoft.com/office/drawing/2014/main" id="{7C7499EC-B221-ED44-8EB8-900DB1F558E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15061" y="2202202"/>
            <a:ext cx="10058400" cy="1726894"/>
          </a:xfrm>
          <a:prstGeom prst="rect">
            <a:avLst/>
          </a:prstGeom>
        </p:spPr>
      </p:pic>
      <p:pic>
        <p:nvPicPr>
          <p:cNvPr id="9" name="Picture 8">
            <a:extLst>
              <a:ext uri="{FF2B5EF4-FFF2-40B4-BE49-F238E27FC236}">
                <a16:creationId xmlns:a16="http://schemas.microsoft.com/office/drawing/2014/main" id="{6C105256-51E1-6643-BB3D-61939292203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9502" y="4821107"/>
            <a:ext cx="10058402" cy="1696598"/>
          </a:xfrm>
          <a:prstGeom prst="rect">
            <a:avLst/>
          </a:prstGeom>
        </p:spPr>
      </p:pic>
      <p:sp>
        <p:nvSpPr>
          <p:cNvPr id="10" name="Rectangle 9">
            <a:extLst>
              <a:ext uri="{FF2B5EF4-FFF2-40B4-BE49-F238E27FC236}">
                <a16:creationId xmlns:a16="http://schemas.microsoft.com/office/drawing/2014/main" id="{255DA313-4774-BE4D-85CB-14F6655FD263}"/>
              </a:ext>
            </a:extLst>
          </p:cNvPr>
          <p:cNvSpPr/>
          <p:nvPr/>
        </p:nvSpPr>
        <p:spPr>
          <a:xfrm>
            <a:off x="1079501" y="5486400"/>
            <a:ext cx="9588499" cy="359019"/>
          </a:xfrm>
          <a:prstGeom prst="rect">
            <a:avLst/>
          </a:prstGeom>
          <a:solidFill>
            <a:srgbClr val="FFFF00">
              <a:alpha val="42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8600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TF-IDF</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853310722"/>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a:xfrm>
            <a:off x="977900" y="152400"/>
            <a:ext cx="10591800" cy="914400"/>
          </a:xfrm>
        </p:spPr>
        <p:txBody>
          <a:bodyPr>
            <a:normAutofit/>
          </a:bodyPr>
          <a:lstStyle/>
          <a:p>
            <a:r>
              <a:rPr lang="en-US" dirty="0"/>
              <a:t>Relations between senses: Synonymy</a:t>
            </a:r>
          </a:p>
        </p:txBody>
      </p:sp>
      <p:sp>
        <p:nvSpPr>
          <p:cNvPr id="41987" name="Rectangle 3"/>
          <p:cNvSpPr>
            <a:spLocks noGrp="1" noChangeArrowheads="1"/>
          </p:cNvSpPr>
          <p:nvPr>
            <p:ph idx="1"/>
          </p:nvPr>
        </p:nvSpPr>
        <p:spPr>
          <a:xfrm>
            <a:off x="990600" y="1371600"/>
            <a:ext cx="10744200" cy="4724400"/>
          </a:xfrm>
        </p:spPr>
        <p:txBody>
          <a:bodyPr>
            <a:noAutofit/>
          </a:bodyPr>
          <a:lstStyle/>
          <a:p>
            <a:r>
              <a:rPr lang="en-US" sz="3600" dirty="0"/>
              <a:t>Synonyms have the same meaning in some or all contexts.</a:t>
            </a:r>
          </a:p>
          <a:p>
            <a:pPr lvl="1">
              <a:lnSpc>
                <a:spcPct val="90000"/>
              </a:lnSpc>
            </a:pPr>
            <a:r>
              <a:rPr lang="en-US" sz="3200" dirty="0"/>
              <a:t>couch / sofa</a:t>
            </a:r>
          </a:p>
          <a:p>
            <a:pPr lvl="1">
              <a:lnSpc>
                <a:spcPct val="90000"/>
              </a:lnSpc>
            </a:pPr>
            <a:r>
              <a:rPr lang="en-US" sz="3200" dirty="0"/>
              <a:t>big / large</a:t>
            </a:r>
          </a:p>
          <a:p>
            <a:pPr lvl="1">
              <a:lnSpc>
                <a:spcPct val="90000"/>
              </a:lnSpc>
            </a:pPr>
            <a:r>
              <a:rPr lang="en-US" sz="3200" dirty="0"/>
              <a:t>automobile / car</a:t>
            </a:r>
          </a:p>
          <a:p>
            <a:pPr lvl="1">
              <a:lnSpc>
                <a:spcPct val="90000"/>
              </a:lnSpc>
            </a:pPr>
            <a:r>
              <a:rPr lang="en-US" sz="3200" dirty="0"/>
              <a:t>vomit / throw up</a:t>
            </a:r>
          </a:p>
          <a:p>
            <a:pPr lvl="1">
              <a:lnSpc>
                <a:spcPct val="90000"/>
              </a:lnSpc>
            </a:pPr>
            <a:r>
              <a:rPr lang="en-US" sz="3200" dirty="0"/>
              <a:t>water / H</a:t>
            </a:r>
            <a:r>
              <a:rPr lang="en-US" sz="3200" baseline="-25000" dirty="0"/>
              <a:t>2</a:t>
            </a:r>
            <a:r>
              <a:rPr lang="en-US" sz="3200" dirty="0"/>
              <a:t>0</a:t>
            </a:r>
          </a:p>
        </p:txBody>
      </p:sp>
    </p:spTree>
    <p:extLst>
      <p:ext uri="{BB962C8B-B14F-4D97-AF65-F5344CB8AC3E}">
        <p14:creationId xmlns:p14="http://schemas.microsoft.com/office/powerpoint/2010/main" val="75771999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PPMI</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286603026"/>
      </p:ext>
    </p:extLst>
  </p:cSld>
  <p:clrMapOvr>
    <a:masterClrMapping/>
  </p:clrMapOvr>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2450" name="Rectangle 2"/>
          <p:cNvSpPr>
            <a:spLocks noGrp="1" noChangeArrowheads="1"/>
          </p:cNvSpPr>
          <p:nvPr>
            <p:ph type="title"/>
          </p:nvPr>
        </p:nvSpPr>
        <p:spPr>
          <a:xfrm>
            <a:off x="838200" y="304800"/>
            <a:ext cx="8991600" cy="914400"/>
          </a:xfrm>
        </p:spPr>
        <p:txBody>
          <a:bodyPr/>
          <a:lstStyle/>
          <a:p>
            <a:r>
              <a:rPr lang="en-US" dirty="0" err="1"/>
              <a:t>Pointwise</a:t>
            </a:r>
            <a:r>
              <a:rPr lang="en-US" dirty="0"/>
              <a:t> Mutual Information</a:t>
            </a:r>
          </a:p>
        </p:txBody>
      </p:sp>
      <mc:AlternateContent xmlns:mc="http://schemas.openxmlformats.org/markup-compatibility/2006" xmlns:a14="http://schemas.microsoft.com/office/drawing/2010/main">
        <mc:Choice Requires="a14">
          <p:sp>
            <p:nvSpPr>
              <p:cNvPr id="1512451" name="Rectangle 3"/>
              <p:cNvSpPr>
                <a:spLocks noGrp="1" noChangeArrowheads="1"/>
              </p:cNvSpPr>
              <p:nvPr>
                <p:ph sz="quarter" idx="1"/>
              </p:nvPr>
            </p:nvSpPr>
            <p:spPr>
              <a:xfrm>
                <a:off x="990600" y="1981200"/>
                <a:ext cx="10896600" cy="4724400"/>
              </a:xfrm>
            </p:spPr>
            <p:txBody>
              <a:bodyPr>
                <a:normAutofit fontScale="70000" lnSpcReduction="20000"/>
              </a:bodyPr>
              <a:lstStyle/>
              <a:p>
                <a:pPr marL="0" indent="0"/>
                <a:r>
                  <a:rPr lang="en-US" sz="4600" b="1" dirty="0"/>
                  <a:t>Pointwise mutual information</a:t>
                </a:r>
                <a:r>
                  <a:rPr lang="en-US" sz="4600" dirty="0"/>
                  <a:t>: </a:t>
                </a:r>
              </a:p>
              <a:p>
                <a:pPr marL="457200" lvl="1" indent="0">
                  <a:buNone/>
                </a:pPr>
                <a:r>
                  <a:rPr lang="en-US" sz="4300" dirty="0"/>
                  <a:t>Do events x and y co-occur more than if they were independent?</a:t>
                </a:r>
              </a:p>
              <a:p>
                <a:pPr lvl="1"/>
                <a:endParaRPr lang="en-US" sz="4300" dirty="0"/>
              </a:p>
              <a:p>
                <a:endParaRPr lang="en-US" sz="4300" b="1" dirty="0"/>
              </a:p>
              <a:p>
                <a:pPr marL="0" lvl="1" indent="0">
                  <a:buClr>
                    <a:srgbClr val="CC0000"/>
                  </a:buClr>
                  <a:buNone/>
                </a:pPr>
                <a:endParaRPr lang="en-US" sz="4300" b="1" dirty="0"/>
              </a:p>
              <a:p>
                <a:pPr marL="0" lvl="1" indent="0">
                  <a:buClr>
                    <a:srgbClr val="CC0000"/>
                  </a:buClr>
                  <a:buNone/>
                </a:pPr>
                <a:r>
                  <a:rPr lang="en-US" sz="4600" b="1" dirty="0"/>
                  <a:t>PMI between two words</a:t>
                </a:r>
                <a:r>
                  <a:rPr lang="en-US" sz="4600" dirty="0"/>
                  <a:t>:  </a:t>
                </a:r>
                <a:r>
                  <a:rPr lang="en-US" sz="4600" dirty="0">
                    <a:solidFill>
                      <a:schemeClr val="bg1">
                        <a:lumMod val="65000"/>
                      </a:schemeClr>
                    </a:solidFill>
                  </a:rPr>
                  <a:t>(Church &amp; Hanks 1989)</a:t>
                </a:r>
                <a:endParaRPr lang="en-US" sz="4600" dirty="0"/>
              </a:p>
              <a:p>
                <a:pPr marL="457200" lvl="1" indent="0">
                  <a:buNone/>
                </a:pPr>
                <a:r>
                  <a:rPr lang="en-US" sz="4300" dirty="0"/>
                  <a:t> Do words x and y co-occur more than if they were independent? </a:t>
                </a:r>
              </a:p>
              <a:p>
                <a:pPr>
                  <a:buFont typeface="Wingdings" pitchFamily="-65" charset="2"/>
                  <a:buNone/>
                </a:pPr>
                <a:endParaRPr lang="en-US" dirty="0">
                  <a:latin typeface="Cambria Math" charset="0"/>
                </a:endParaRPr>
              </a:p>
              <a:p>
                <a:pPr>
                  <a:buFont typeface="Wingdings" pitchFamily="-65" charset="2"/>
                  <a:buNone/>
                </a:pPr>
                <a14:m>
                  <m:oMathPara xmlns:m="http://schemas.openxmlformats.org/officeDocument/2006/math">
                    <m:oMathParaPr>
                      <m:jc m:val="centerGroup"/>
                    </m:oMathParaPr>
                    <m:oMath xmlns:m="http://schemas.openxmlformats.org/officeDocument/2006/math">
                      <m:r>
                        <m:rPr>
                          <m:nor/>
                        </m:rPr>
                        <a:rPr lang="en-US" sz="4600">
                          <a:latin typeface="Cambria Math" charset="0"/>
                        </a:rPr>
                        <m:t>PMI</m:t>
                      </m:r>
                      <m:d>
                        <m:dPr>
                          <m:ctrlPr>
                            <a:rPr lang="en-US" sz="4600" i="1">
                              <a:latin typeface="Cambria Math" panose="02040503050406030204" pitchFamily="18" charset="0"/>
                            </a:rPr>
                          </m:ctrlPr>
                        </m:dPr>
                        <m:e>
                          <m:sSub>
                            <m:sSubPr>
                              <m:ctrlPr>
                                <a:rPr lang="en-US" sz="4600" i="1">
                                  <a:latin typeface="Cambria Math" panose="02040503050406030204" pitchFamily="18" charset="0"/>
                                </a:rPr>
                              </m:ctrlPr>
                            </m:sSubPr>
                            <m:e>
                              <m:r>
                                <a:rPr lang="en-US" sz="4600" i="1">
                                  <a:latin typeface="Cambria Math" charset="0"/>
                                </a:rPr>
                                <m:t>𝑤𝑜𝑟𝑑</m:t>
                              </m:r>
                            </m:e>
                            <m:sub>
                              <m:r>
                                <a:rPr lang="en-US" sz="4600" i="1">
                                  <a:latin typeface="Cambria Math" charset="0"/>
                                </a:rPr>
                                <m:t>1</m:t>
                              </m:r>
                            </m:sub>
                          </m:sSub>
                          <m:r>
                            <a:rPr lang="en-US" sz="4600" i="1">
                              <a:latin typeface="Cambria Math" charset="0"/>
                            </a:rPr>
                            <m:t>, </m:t>
                          </m:r>
                          <m:sSub>
                            <m:sSubPr>
                              <m:ctrlPr>
                                <a:rPr lang="en-US" sz="4600" i="1">
                                  <a:latin typeface="Cambria Math" panose="02040503050406030204" pitchFamily="18" charset="0"/>
                                </a:rPr>
                              </m:ctrlPr>
                            </m:sSubPr>
                            <m:e>
                              <m:r>
                                <a:rPr lang="en-US" sz="4600" i="1">
                                  <a:latin typeface="Cambria Math" charset="0"/>
                                </a:rPr>
                                <m:t>𝑤𝑜𝑟𝑑</m:t>
                              </m:r>
                            </m:e>
                            <m:sub>
                              <m:r>
                                <a:rPr lang="en-US" sz="4600" i="1">
                                  <a:latin typeface="Cambria Math" charset="0"/>
                                </a:rPr>
                                <m:t>2</m:t>
                              </m:r>
                            </m:sub>
                          </m:sSub>
                        </m:e>
                      </m:d>
                      <m:r>
                        <a:rPr lang="en-US" sz="4600" i="1">
                          <a:latin typeface="Cambria Math" charset="0"/>
                        </a:rPr>
                        <m:t>=</m:t>
                      </m:r>
                      <m:sSub>
                        <m:sSubPr>
                          <m:ctrlPr>
                            <a:rPr lang="en-US" sz="4600" i="1">
                              <a:latin typeface="Cambria Math" panose="02040503050406030204" pitchFamily="18" charset="0"/>
                            </a:rPr>
                          </m:ctrlPr>
                        </m:sSubPr>
                        <m:e>
                          <m:r>
                            <m:rPr>
                              <m:nor/>
                            </m:rPr>
                            <a:rPr lang="en-US" sz="4600">
                              <a:latin typeface="Cambria Math" charset="0"/>
                            </a:rPr>
                            <m:t>log</m:t>
                          </m:r>
                        </m:e>
                        <m:sub>
                          <m:r>
                            <a:rPr lang="en-US" sz="4600" i="1">
                              <a:latin typeface="Cambria Math" charset="0"/>
                            </a:rPr>
                            <m:t>2</m:t>
                          </m:r>
                        </m:sub>
                      </m:sSub>
                      <m:f>
                        <m:fPr>
                          <m:ctrlPr>
                            <a:rPr lang="en-US" sz="4600" i="1">
                              <a:latin typeface="Cambria Math" panose="02040503050406030204" pitchFamily="18" charset="0"/>
                            </a:rPr>
                          </m:ctrlPr>
                        </m:fPr>
                        <m:num>
                          <m:r>
                            <a:rPr lang="en-US" sz="4600" i="1">
                              <a:latin typeface="Cambria Math" charset="0"/>
                            </a:rPr>
                            <m:t>𝑃</m:t>
                          </m:r>
                          <m:r>
                            <a:rPr lang="en-US" sz="4600" i="1">
                              <a:latin typeface="Cambria Math" charset="0"/>
                            </a:rPr>
                            <m:t>(</m:t>
                          </m:r>
                          <m:sSub>
                            <m:sSubPr>
                              <m:ctrlPr>
                                <a:rPr lang="en-US" sz="4600" i="1">
                                  <a:latin typeface="Cambria Math" panose="02040503050406030204" pitchFamily="18" charset="0"/>
                                </a:rPr>
                              </m:ctrlPr>
                            </m:sSubPr>
                            <m:e>
                              <m:r>
                                <a:rPr lang="en-US" sz="4600" i="1">
                                  <a:latin typeface="Cambria Math" charset="0"/>
                                </a:rPr>
                                <m:t>𝑤𝑜𝑟𝑑</m:t>
                              </m:r>
                            </m:e>
                            <m:sub>
                              <m:r>
                                <a:rPr lang="en-US" sz="4600" i="1">
                                  <a:latin typeface="Cambria Math" charset="0"/>
                                </a:rPr>
                                <m:t>1</m:t>
                              </m:r>
                            </m:sub>
                          </m:sSub>
                          <m:r>
                            <a:rPr lang="en-US" sz="4600" i="1">
                              <a:latin typeface="Cambria Math" charset="0"/>
                            </a:rPr>
                            <m:t>, </m:t>
                          </m:r>
                          <m:sSub>
                            <m:sSubPr>
                              <m:ctrlPr>
                                <a:rPr lang="en-US" sz="4600" i="1">
                                  <a:latin typeface="Cambria Math" panose="02040503050406030204" pitchFamily="18" charset="0"/>
                                </a:rPr>
                              </m:ctrlPr>
                            </m:sSubPr>
                            <m:e>
                              <m:r>
                                <a:rPr lang="en-US" sz="4600" i="1">
                                  <a:latin typeface="Cambria Math" charset="0"/>
                                </a:rPr>
                                <m:t>𝑤𝑜𝑟𝑑</m:t>
                              </m:r>
                            </m:e>
                            <m:sub>
                              <m:r>
                                <a:rPr lang="en-US" sz="4600" i="1">
                                  <a:latin typeface="Cambria Math" charset="0"/>
                                </a:rPr>
                                <m:t>2</m:t>
                              </m:r>
                            </m:sub>
                          </m:sSub>
                          <m:r>
                            <a:rPr lang="en-US" sz="4600" i="1">
                              <a:latin typeface="Cambria Math" charset="0"/>
                            </a:rPr>
                            <m:t>)</m:t>
                          </m:r>
                        </m:num>
                        <m:den>
                          <m:r>
                            <a:rPr lang="en-US" sz="4600" i="1">
                              <a:latin typeface="Cambria Math" charset="0"/>
                            </a:rPr>
                            <m:t>𝑃</m:t>
                          </m:r>
                          <m:d>
                            <m:dPr>
                              <m:ctrlPr>
                                <a:rPr lang="en-US" sz="4600" i="1">
                                  <a:latin typeface="Cambria Math" panose="02040503050406030204" pitchFamily="18" charset="0"/>
                                </a:rPr>
                              </m:ctrlPr>
                            </m:dPr>
                            <m:e>
                              <m:sSub>
                                <m:sSubPr>
                                  <m:ctrlPr>
                                    <a:rPr lang="en-US" sz="4600" i="1">
                                      <a:latin typeface="Cambria Math" panose="02040503050406030204" pitchFamily="18" charset="0"/>
                                    </a:rPr>
                                  </m:ctrlPr>
                                </m:sSubPr>
                                <m:e>
                                  <m:r>
                                    <a:rPr lang="en-US" sz="4600" i="1">
                                      <a:latin typeface="Cambria Math" charset="0"/>
                                    </a:rPr>
                                    <m:t>𝑤𝑜𝑟𝑑</m:t>
                                  </m:r>
                                </m:e>
                                <m:sub>
                                  <m:r>
                                    <a:rPr lang="en-US" sz="4600" i="1">
                                      <a:latin typeface="Cambria Math" charset="0"/>
                                    </a:rPr>
                                    <m:t>1</m:t>
                                  </m:r>
                                </m:sub>
                              </m:sSub>
                            </m:e>
                          </m:d>
                          <m:r>
                            <a:rPr lang="en-US" sz="4600" i="1">
                              <a:latin typeface="Cambria Math" charset="0"/>
                            </a:rPr>
                            <m:t>𝑃</m:t>
                          </m:r>
                          <m:r>
                            <a:rPr lang="en-US" sz="4600" i="1">
                              <a:latin typeface="Cambria Math" charset="0"/>
                            </a:rPr>
                            <m:t>(</m:t>
                          </m:r>
                          <m:sSub>
                            <m:sSubPr>
                              <m:ctrlPr>
                                <a:rPr lang="en-US" sz="4600" i="1">
                                  <a:latin typeface="Cambria Math" panose="02040503050406030204" pitchFamily="18" charset="0"/>
                                </a:rPr>
                              </m:ctrlPr>
                            </m:sSubPr>
                            <m:e>
                              <m:r>
                                <a:rPr lang="en-US" sz="4600" i="1">
                                  <a:latin typeface="Cambria Math" charset="0"/>
                                </a:rPr>
                                <m:t>𝑤𝑜𝑟𝑑</m:t>
                              </m:r>
                            </m:e>
                            <m:sub>
                              <m:r>
                                <a:rPr lang="en-US" sz="4600" i="1">
                                  <a:latin typeface="Cambria Math" charset="0"/>
                                </a:rPr>
                                <m:t>2</m:t>
                              </m:r>
                            </m:sub>
                          </m:sSub>
                          <m:r>
                            <a:rPr lang="en-US" sz="4600" i="1">
                              <a:latin typeface="Cambria Math" charset="0"/>
                            </a:rPr>
                            <m:t>)</m:t>
                          </m:r>
                        </m:den>
                      </m:f>
                    </m:oMath>
                  </m:oMathPara>
                </a14:m>
                <a:endParaRPr lang="en-US" sz="4600" dirty="0"/>
              </a:p>
              <a:p>
                <a:pPr>
                  <a:buFont typeface="Wingdings" pitchFamily="-65" charset="2"/>
                  <a:buNone/>
                </a:pPr>
                <a:endParaRPr lang="en-US" sz="1600" dirty="0"/>
              </a:p>
            </p:txBody>
          </p:sp>
        </mc:Choice>
        <mc:Fallback xmlns="">
          <p:sp>
            <p:nvSpPr>
              <p:cNvPr id="1512451" name="Rectangle 3"/>
              <p:cNvSpPr>
                <a:spLocks noGrp="1" noRot="1" noChangeAspect="1" noMove="1" noResize="1" noEditPoints="1" noAdjustHandles="1" noChangeArrowheads="1" noChangeShapeType="1" noTextEdit="1"/>
              </p:cNvSpPr>
              <p:nvPr>
                <p:ph sz="quarter" idx="1"/>
              </p:nvPr>
            </p:nvSpPr>
            <p:spPr>
              <a:xfrm>
                <a:off x="990600" y="1981200"/>
                <a:ext cx="10896600" cy="4724400"/>
              </a:xfrm>
              <a:blipFill>
                <a:blip r:embed="rId4"/>
                <a:stretch>
                  <a:fillRect l="-2328" t="-4570"/>
                </a:stretch>
              </a:blipFill>
            </p:spPr>
            <p:txBody>
              <a:bodyPr/>
              <a:lstStyle/>
              <a:p>
                <a:r>
                  <a:rPr lang="en-US">
                    <a:noFill/>
                  </a:rPr>
                  <a:t> </a:t>
                </a:r>
              </a:p>
            </p:txBody>
          </p:sp>
        </mc:Fallback>
      </mc:AlternateContent>
      <p:graphicFrame>
        <p:nvGraphicFramePr>
          <p:cNvPr id="7" name="Object 4"/>
          <p:cNvGraphicFramePr>
            <a:graphicFrameLocks noChangeAspect="1"/>
          </p:cNvGraphicFramePr>
          <p:nvPr>
            <p:extLst>
              <p:ext uri="{D42A27DB-BD31-4B8C-83A1-F6EECF244321}">
                <p14:modId xmlns:p14="http://schemas.microsoft.com/office/powerpoint/2010/main" val="487060971"/>
              </p:ext>
            </p:extLst>
          </p:nvPr>
        </p:nvGraphicFramePr>
        <p:xfrm>
          <a:off x="3175357" y="2971800"/>
          <a:ext cx="4338281" cy="914400"/>
        </p:xfrm>
        <a:graphic>
          <a:graphicData uri="http://schemas.openxmlformats.org/presentationml/2006/ole">
            <mc:AlternateContent xmlns:mc="http://schemas.openxmlformats.org/markup-compatibility/2006">
              <mc:Choice xmlns:v="urn:schemas-microsoft-com:vml" Requires="v">
                <p:oleObj spid="_x0000_s41048" name="Equation" r:id="rId5" imgW="1689100" imgH="355600" progId="Equation.3">
                  <p:embed/>
                </p:oleObj>
              </mc:Choice>
              <mc:Fallback>
                <p:oleObj name="Equation" r:id="rId5" imgW="1689100" imgH="355600" progId="Equation.3">
                  <p:embed/>
                  <p:pic>
                    <p:nvPicPr>
                      <p:cNvPr id="7" name="Object 4"/>
                      <p:cNvPicPr>
                        <a:picLocks noChangeAspect="1" noChangeArrowheads="1"/>
                      </p:cNvPicPr>
                      <p:nvPr/>
                    </p:nvPicPr>
                    <p:blipFill>
                      <a:blip r:embed="rId6"/>
                      <a:srcRect/>
                      <a:stretch>
                        <a:fillRect/>
                      </a:stretch>
                    </p:blipFill>
                    <p:spPr bwMode="auto">
                      <a:xfrm>
                        <a:off x="3175357" y="2971800"/>
                        <a:ext cx="4338281" cy="914400"/>
                      </a:xfrm>
                      <a:prstGeom prst="rect">
                        <a:avLst/>
                      </a:prstGeom>
                      <a:noFill/>
                      <a:effectLst/>
                    </p:spPr>
                  </p:pic>
                </p:oleObj>
              </mc:Fallback>
            </mc:AlternateContent>
          </a:graphicData>
        </a:graphic>
      </p:graphicFrame>
    </p:spTree>
    <p:extLst>
      <p:ext uri="{BB962C8B-B14F-4D97-AF65-F5344CB8AC3E}">
        <p14:creationId xmlns:p14="http://schemas.microsoft.com/office/powerpoint/2010/main" val="286391757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2450" name="Rectangle 2"/>
          <p:cNvSpPr>
            <a:spLocks noGrp="1" noChangeArrowheads="1"/>
          </p:cNvSpPr>
          <p:nvPr>
            <p:ph type="title"/>
          </p:nvPr>
        </p:nvSpPr>
        <p:spPr>
          <a:xfrm>
            <a:off x="685800" y="457200"/>
            <a:ext cx="10668000" cy="742950"/>
          </a:xfrm>
        </p:spPr>
        <p:txBody>
          <a:bodyPr>
            <a:normAutofit/>
          </a:bodyPr>
          <a:lstStyle/>
          <a:p>
            <a:r>
              <a:rPr lang="en-US" sz="4400" dirty="0"/>
              <a:t>Positive </a:t>
            </a:r>
            <a:r>
              <a:rPr lang="en-US" sz="4400" dirty="0" err="1"/>
              <a:t>Pointwise</a:t>
            </a:r>
            <a:r>
              <a:rPr lang="en-US" sz="4400" dirty="0"/>
              <a:t> Mutual Information</a:t>
            </a:r>
          </a:p>
        </p:txBody>
      </p:sp>
      <mc:AlternateContent xmlns:mc="http://schemas.openxmlformats.org/markup-compatibility/2006" xmlns:a14="http://schemas.microsoft.com/office/drawing/2010/main">
        <mc:Choice Requires="a14">
          <p:sp>
            <p:nvSpPr>
              <p:cNvPr id="1512451" name="Rectangle 3"/>
              <p:cNvSpPr>
                <a:spLocks noGrp="1" noChangeArrowheads="1"/>
              </p:cNvSpPr>
              <p:nvPr>
                <p:ph sz="quarter" idx="1"/>
              </p:nvPr>
            </p:nvSpPr>
            <p:spPr>
              <a:xfrm>
                <a:off x="914400" y="1524000"/>
                <a:ext cx="11277600" cy="5105400"/>
              </a:xfrm>
            </p:spPr>
            <p:txBody>
              <a:bodyPr>
                <a:noAutofit/>
              </a:bodyPr>
              <a:lstStyle/>
              <a:p>
                <a:pPr marL="342900" lvl="1" indent="-342900">
                  <a:buClr>
                    <a:srgbClr val="CC0000"/>
                  </a:buClr>
                </a:pPr>
                <a:r>
                  <a:rPr lang="en-US" sz="2800" dirty="0"/>
                  <a:t>PMI can be negative (log can be negative)</a:t>
                </a:r>
              </a:p>
              <a:p>
                <a:pPr marL="342900" lvl="1" indent="-342900">
                  <a:buClr>
                    <a:srgbClr val="CC0000"/>
                  </a:buClr>
                </a:pPr>
                <a:r>
                  <a:rPr lang="en-US" sz="2800" dirty="0"/>
                  <a:t>But the negative values are problematic</a:t>
                </a:r>
              </a:p>
              <a:p>
                <a:pPr marL="685800" lvl="2" indent="-342900"/>
                <a:r>
                  <a:rPr lang="en-US" sz="2800" dirty="0"/>
                  <a:t>Things are co-occurring </a:t>
                </a:r>
                <a:r>
                  <a:rPr lang="en-US" sz="2800" b="1" dirty="0"/>
                  <a:t>less than </a:t>
                </a:r>
                <a:r>
                  <a:rPr lang="en-US" sz="2800" dirty="0"/>
                  <a:t>we expect by chance</a:t>
                </a:r>
              </a:p>
              <a:p>
                <a:pPr marL="685800" lvl="2" indent="-342900"/>
                <a:r>
                  <a:rPr lang="en-US" sz="2800" dirty="0"/>
                  <a:t>Unreliable without enormous corpora</a:t>
                </a:r>
              </a:p>
              <a:p>
                <a:pPr marL="1028700" lvl="3" indent="-342900"/>
                <a:r>
                  <a:rPr lang="en-US" sz="2400" dirty="0"/>
                  <a:t>Imagine w1 and w2 whose probability is each 10</a:t>
                </a:r>
                <a:r>
                  <a:rPr lang="en-US" sz="2400" baseline="30000" dirty="0"/>
                  <a:t>-6</a:t>
                </a:r>
                <a:endParaRPr lang="en-US" sz="2400" dirty="0"/>
              </a:p>
              <a:p>
                <a:pPr marL="1028700" lvl="3" indent="-342900"/>
                <a:r>
                  <a:rPr lang="en-US" sz="2400" dirty="0"/>
                  <a:t>Hard to be sure p(w1,w2) is significantly different than 10</a:t>
                </a:r>
                <a:r>
                  <a:rPr lang="en-US" sz="2400" baseline="30000" dirty="0"/>
                  <a:t>-12</a:t>
                </a:r>
                <a:r>
                  <a:rPr lang="en-US" sz="2400" dirty="0"/>
                  <a:t> </a:t>
                </a:r>
              </a:p>
              <a:p>
                <a:pPr marL="685800" lvl="2" indent="-342900"/>
                <a:r>
                  <a:rPr lang="en-US" sz="2800" dirty="0"/>
                  <a:t>Plus it’s not clear people are good at “</a:t>
                </a:r>
                <a:r>
                  <a:rPr lang="en-US" sz="2800" dirty="0" err="1"/>
                  <a:t>unrelatedness</a:t>
                </a:r>
                <a:r>
                  <a:rPr lang="en-US" sz="2800" dirty="0"/>
                  <a:t>”</a:t>
                </a:r>
              </a:p>
              <a:p>
                <a:pPr marL="342900" lvl="1" indent="-342900"/>
                <a:r>
                  <a:rPr lang="en-US" sz="2800" dirty="0"/>
                  <a:t>So we just replace negative PMI values by 0</a:t>
                </a:r>
              </a:p>
              <a:p>
                <a:pPr marL="342900" lvl="1" indent="-342900"/>
                <a:r>
                  <a:rPr lang="en-US" sz="2800" dirty="0"/>
                  <a:t>Positive PMI (</a:t>
                </a:r>
                <a:r>
                  <a:rPr lang="en-US" sz="2800" b="1" dirty="0"/>
                  <a:t>PPMI</a:t>
                </a:r>
                <a:r>
                  <a:rPr lang="en-US" sz="2800" dirty="0"/>
                  <a:t>) between word1 and word2:</a:t>
                </a:r>
                <a:endParaRPr lang="en-US" sz="2400" dirty="0"/>
              </a:p>
              <a:p>
                <a:pPr>
                  <a:buFont typeface="Wingdings" pitchFamily="-65" charset="2"/>
                  <a:buNone/>
                </a:pPr>
                <a14:m>
                  <m:oMathPara xmlns:m="http://schemas.openxmlformats.org/officeDocument/2006/math">
                    <m:oMathParaPr>
                      <m:jc m:val="centerGroup"/>
                    </m:oMathParaPr>
                    <m:oMath xmlns:m="http://schemas.openxmlformats.org/officeDocument/2006/math">
                      <m:r>
                        <m:rPr>
                          <m:nor/>
                        </m:rPr>
                        <a:rPr lang="en-US" sz="2400">
                          <a:latin typeface="Cambria Math" charset="0"/>
                        </a:rPr>
                        <m:t>PPMI</m:t>
                      </m:r>
                      <m:d>
                        <m:dPr>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i="1">
                                  <a:latin typeface="Cambria Math" charset="0"/>
                                </a:rPr>
                                <m:t>𝑤𝑜𝑟𝑑</m:t>
                              </m:r>
                            </m:e>
                            <m:sub>
                              <m:r>
                                <a:rPr lang="en-US" sz="2400" i="1">
                                  <a:latin typeface="Cambria Math" charset="0"/>
                                </a:rPr>
                                <m:t>1</m:t>
                              </m:r>
                            </m:sub>
                          </m:sSub>
                          <m:r>
                            <a:rPr lang="en-US" sz="2400" i="1">
                              <a:latin typeface="Cambria Math" charset="0"/>
                            </a:rPr>
                            <m:t>, </m:t>
                          </m:r>
                          <m:sSub>
                            <m:sSubPr>
                              <m:ctrlPr>
                                <a:rPr lang="en-US" sz="2400" i="1">
                                  <a:latin typeface="Cambria Math" panose="02040503050406030204" pitchFamily="18" charset="0"/>
                                </a:rPr>
                              </m:ctrlPr>
                            </m:sSubPr>
                            <m:e>
                              <m:r>
                                <a:rPr lang="en-US" sz="2400" i="1">
                                  <a:latin typeface="Cambria Math" charset="0"/>
                                </a:rPr>
                                <m:t>𝑤𝑜𝑟𝑑</m:t>
                              </m:r>
                            </m:e>
                            <m:sub>
                              <m:r>
                                <a:rPr lang="en-US" sz="2400" i="1">
                                  <a:latin typeface="Cambria Math" charset="0"/>
                                </a:rPr>
                                <m:t>2</m:t>
                              </m:r>
                            </m:sub>
                          </m:sSub>
                        </m:e>
                      </m:d>
                      <m:r>
                        <a:rPr lang="en-US" sz="2400" i="1">
                          <a:latin typeface="Cambria Math" charset="0"/>
                        </a:rPr>
                        <m:t>=</m:t>
                      </m:r>
                      <m:func>
                        <m:funcPr>
                          <m:ctrlPr>
                            <a:rPr lang="en-US" sz="2400" i="1">
                              <a:latin typeface="Cambria Math" panose="02040503050406030204" pitchFamily="18" charset="0"/>
                            </a:rPr>
                          </m:ctrlPr>
                        </m:funcPr>
                        <m:fName>
                          <m:r>
                            <m:rPr>
                              <m:sty m:val="p"/>
                            </m:rPr>
                            <a:rPr lang="en-US" sz="2400">
                              <a:latin typeface="Cambria Math" charset="0"/>
                            </a:rPr>
                            <m:t>max</m:t>
                          </m:r>
                        </m:fName>
                        <m:e>
                          <m:d>
                            <m:dPr>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m:rPr>
                                      <m:nor/>
                                    </m:rPr>
                                    <a:rPr lang="en-US" sz="2400">
                                      <a:latin typeface="Cambria Math" charset="0"/>
                                    </a:rPr>
                                    <m:t>log</m:t>
                                  </m:r>
                                </m:e>
                                <m:sub>
                                  <m:r>
                                    <a:rPr lang="en-US" sz="2400" i="1">
                                      <a:latin typeface="Cambria Math" charset="0"/>
                                    </a:rPr>
                                    <m:t>2</m:t>
                                  </m:r>
                                </m:sub>
                              </m:sSub>
                              <m:f>
                                <m:fPr>
                                  <m:ctrlPr>
                                    <a:rPr lang="en-US" sz="2400" i="1">
                                      <a:latin typeface="Cambria Math" panose="02040503050406030204" pitchFamily="18" charset="0"/>
                                    </a:rPr>
                                  </m:ctrlPr>
                                </m:fPr>
                                <m:num>
                                  <m:r>
                                    <a:rPr lang="en-US" sz="2400" i="1">
                                      <a:latin typeface="Cambria Math" charset="0"/>
                                    </a:rPr>
                                    <m:t>𝑃</m:t>
                                  </m:r>
                                  <m:r>
                                    <a:rPr lang="en-US" sz="2400" i="1">
                                      <a:latin typeface="Cambria Math" charset="0"/>
                                    </a:rPr>
                                    <m:t>(</m:t>
                                  </m:r>
                                  <m:sSub>
                                    <m:sSubPr>
                                      <m:ctrlPr>
                                        <a:rPr lang="en-US" sz="2400" i="1">
                                          <a:latin typeface="Cambria Math" panose="02040503050406030204" pitchFamily="18" charset="0"/>
                                        </a:rPr>
                                      </m:ctrlPr>
                                    </m:sSubPr>
                                    <m:e>
                                      <m:r>
                                        <a:rPr lang="en-US" sz="2400" i="1">
                                          <a:latin typeface="Cambria Math" charset="0"/>
                                        </a:rPr>
                                        <m:t>𝑤𝑜𝑟𝑑</m:t>
                                      </m:r>
                                    </m:e>
                                    <m:sub>
                                      <m:r>
                                        <a:rPr lang="en-US" sz="2400" i="1">
                                          <a:latin typeface="Cambria Math" charset="0"/>
                                        </a:rPr>
                                        <m:t>1</m:t>
                                      </m:r>
                                    </m:sub>
                                  </m:sSub>
                                  <m:r>
                                    <a:rPr lang="en-US" sz="2400" i="1">
                                      <a:latin typeface="Cambria Math" charset="0"/>
                                    </a:rPr>
                                    <m:t>, </m:t>
                                  </m:r>
                                  <m:sSub>
                                    <m:sSubPr>
                                      <m:ctrlPr>
                                        <a:rPr lang="en-US" sz="2400" i="1">
                                          <a:latin typeface="Cambria Math" panose="02040503050406030204" pitchFamily="18" charset="0"/>
                                        </a:rPr>
                                      </m:ctrlPr>
                                    </m:sSubPr>
                                    <m:e>
                                      <m:r>
                                        <a:rPr lang="en-US" sz="2400" i="1">
                                          <a:latin typeface="Cambria Math" charset="0"/>
                                        </a:rPr>
                                        <m:t>𝑤𝑜𝑟𝑑</m:t>
                                      </m:r>
                                    </m:e>
                                    <m:sub>
                                      <m:r>
                                        <a:rPr lang="en-US" sz="2400" i="1">
                                          <a:latin typeface="Cambria Math" charset="0"/>
                                        </a:rPr>
                                        <m:t>2</m:t>
                                      </m:r>
                                    </m:sub>
                                  </m:sSub>
                                  <m:r>
                                    <a:rPr lang="en-US" sz="2400" i="1">
                                      <a:latin typeface="Cambria Math" charset="0"/>
                                    </a:rPr>
                                    <m:t>)</m:t>
                                  </m:r>
                                </m:num>
                                <m:den>
                                  <m:r>
                                    <a:rPr lang="en-US" sz="2400" i="1">
                                      <a:latin typeface="Cambria Math" charset="0"/>
                                    </a:rPr>
                                    <m:t>𝑃</m:t>
                                  </m:r>
                                  <m:d>
                                    <m:dPr>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i="1">
                                              <a:latin typeface="Cambria Math" charset="0"/>
                                            </a:rPr>
                                            <m:t>𝑤𝑜𝑟𝑑</m:t>
                                          </m:r>
                                        </m:e>
                                        <m:sub>
                                          <m:r>
                                            <a:rPr lang="en-US" sz="2400" i="1">
                                              <a:latin typeface="Cambria Math" charset="0"/>
                                            </a:rPr>
                                            <m:t>1</m:t>
                                          </m:r>
                                        </m:sub>
                                      </m:sSub>
                                    </m:e>
                                  </m:d>
                                  <m:r>
                                    <a:rPr lang="en-US" sz="2400" i="1">
                                      <a:latin typeface="Cambria Math" charset="0"/>
                                    </a:rPr>
                                    <m:t>𝑃</m:t>
                                  </m:r>
                                  <m:r>
                                    <a:rPr lang="en-US" sz="2400" i="1">
                                      <a:latin typeface="Cambria Math" charset="0"/>
                                    </a:rPr>
                                    <m:t>(</m:t>
                                  </m:r>
                                  <m:sSub>
                                    <m:sSubPr>
                                      <m:ctrlPr>
                                        <a:rPr lang="en-US" sz="2400" i="1">
                                          <a:latin typeface="Cambria Math" panose="02040503050406030204" pitchFamily="18" charset="0"/>
                                        </a:rPr>
                                      </m:ctrlPr>
                                    </m:sSubPr>
                                    <m:e>
                                      <m:r>
                                        <a:rPr lang="en-US" sz="2400" i="1">
                                          <a:latin typeface="Cambria Math" charset="0"/>
                                        </a:rPr>
                                        <m:t>𝑤𝑜𝑟𝑑</m:t>
                                      </m:r>
                                    </m:e>
                                    <m:sub>
                                      <m:r>
                                        <a:rPr lang="en-US" sz="2400" i="1">
                                          <a:latin typeface="Cambria Math" charset="0"/>
                                        </a:rPr>
                                        <m:t>2</m:t>
                                      </m:r>
                                    </m:sub>
                                  </m:sSub>
                                  <m:r>
                                    <a:rPr lang="en-US" sz="2400" i="1">
                                      <a:latin typeface="Cambria Math" charset="0"/>
                                    </a:rPr>
                                    <m:t>)</m:t>
                                  </m:r>
                                </m:den>
                              </m:f>
                              <m:r>
                                <a:rPr lang="en-US" sz="2400" i="1">
                                  <a:latin typeface="Cambria Math" charset="0"/>
                                </a:rPr>
                                <m:t>,0</m:t>
                              </m:r>
                            </m:e>
                          </m:d>
                        </m:e>
                      </m:func>
                    </m:oMath>
                  </m:oMathPara>
                </a14:m>
                <a:endParaRPr lang="en-US" b="1" dirty="0"/>
              </a:p>
              <a:p>
                <a:pPr lvl="1"/>
                <a:endParaRPr lang="en-US" sz="2000" dirty="0"/>
              </a:p>
              <a:p>
                <a:pPr>
                  <a:buFont typeface="Wingdings" pitchFamily="-65" charset="2"/>
                  <a:buNone/>
                </a:pPr>
                <a:endParaRPr lang="en-US" sz="2400" dirty="0"/>
              </a:p>
              <a:p>
                <a:pPr>
                  <a:buFont typeface="Wingdings" pitchFamily="-65" charset="2"/>
                  <a:buNone/>
                </a:pPr>
                <a:endParaRPr lang="en-US" sz="1800" dirty="0"/>
              </a:p>
            </p:txBody>
          </p:sp>
        </mc:Choice>
        <mc:Fallback xmlns="">
          <p:sp>
            <p:nvSpPr>
              <p:cNvPr id="1512451" name="Rectangle 3"/>
              <p:cNvSpPr>
                <a:spLocks noGrp="1" noRot="1" noChangeAspect="1" noMove="1" noResize="1" noEditPoints="1" noAdjustHandles="1" noChangeArrowheads="1" noChangeShapeType="1" noTextEdit="1"/>
              </p:cNvSpPr>
              <p:nvPr>
                <p:ph sz="quarter" idx="1"/>
              </p:nvPr>
            </p:nvSpPr>
            <p:spPr>
              <a:xfrm>
                <a:off x="914400" y="1524000"/>
                <a:ext cx="11277600" cy="5105400"/>
              </a:xfrm>
              <a:blipFill>
                <a:blip r:embed="rId3"/>
                <a:stretch>
                  <a:fillRect l="-2025" t="-2481"/>
                </a:stretch>
              </a:blipFill>
            </p:spPr>
            <p:txBody>
              <a:bodyPr/>
              <a:lstStyle/>
              <a:p>
                <a:r>
                  <a:rPr lang="en-US">
                    <a:noFill/>
                  </a:rPr>
                  <a:t> </a:t>
                </a:r>
              </a:p>
            </p:txBody>
          </p:sp>
        </mc:Fallback>
      </mc:AlternateContent>
    </p:spTree>
    <p:extLst>
      <p:ext uri="{BB962C8B-B14F-4D97-AF65-F5344CB8AC3E}">
        <p14:creationId xmlns:p14="http://schemas.microsoft.com/office/powerpoint/2010/main" val="174024780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88999" y="290310"/>
            <a:ext cx="9448801" cy="742950"/>
          </a:xfrm>
        </p:spPr>
        <p:txBody>
          <a:bodyPr>
            <a:normAutofit fontScale="90000"/>
          </a:bodyPr>
          <a:lstStyle/>
          <a:p>
            <a:r>
              <a:rPr lang="en-US" dirty="0"/>
              <a:t>Computing PPMI on a term-context matrix</a:t>
            </a:r>
          </a:p>
        </p:txBody>
      </p:sp>
      <p:sp>
        <p:nvSpPr>
          <p:cNvPr id="3" name="Content Placeholder 2"/>
          <p:cNvSpPr>
            <a:spLocks noGrp="1"/>
          </p:cNvSpPr>
          <p:nvPr>
            <p:ph idx="1"/>
          </p:nvPr>
        </p:nvSpPr>
        <p:spPr>
          <a:xfrm>
            <a:off x="1066800" y="1421494"/>
            <a:ext cx="11201400" cy="3333750"/>
          </a:xfrm>
        </p:spPr>
        <p:txBody>
          <a:bodyPr>
            <a:normAutofit/>
          </a:bodyPr>
          <a:lstStyle/>
          <a:p>
            <a:r>
              <a:rPr lang="en-US" sz="3600" dirty="0"/>
              <a:t>Matrix </a:t>
            </a:r>
            <a:r>
              <a:rPr lang="en-US" sz="3600" dirty="0">
                <a:latin typeface="Times New Roman"/>
                <a:cs typeface="Times New Roman"/>
              </a:rPr>
              <a:t>F</a:t>
            </a:r>
            <a:r>
              <a:rPr lang="en-US" sz="3600" dirty="0"/>
              <a:t> with </a:t>
            </a:r>
            <a:r>
              <a:rPr lang="en-US" sz="3600" dirty="0">
                <a:latin typeface="Times New Roman"/>
                <a:cs typeface="Times New Roman"/>
              </a:rPr>
              <a:t>W</a:t>
            </a:r>
            <a:r>
              <a:rPr lang="en-US" sz="3600" dirty="0"/>
              <a:t> rows (words) and </a:t>
            </a:r>
            <a:r>
              <a:rPr lang="en-US" sz="3600" dirty="0">
                <a:latin typeface="Times New Roman"/>
                <a:cs typeface="Times New Roman"/>
              </a:rPr>
              <a:t>C</a:t>
            </a:r>
            <a:r>
              <a:rPr lang="en-US" sz="3600" dirty="0"/>
              <a:t> columns (contexts)</a:t>
            </a:r>
          </a:p>
          <a:p>
            <a:r>
              <a:rPr lang="en-US" sz="3600" dirty="0" err="1">
                <a:latin typeface="Times New Roman"/>
                <a:cs typeface="Times New Roman"/>
              </a:rPr>
              <a:t>f</a:t>
            </a:r>
            <a:r>
              <a:rPr lang="en-US" sz="3600" baseline="-25000" dirty="0" err="1">
                <a:latin typeface="Times New Roman"/>
                <a:cs typeface="Times New Roman"/>
              </a:rPr>
              <a:t>ij</a:t>
            </a:r>
            <a:r>
              <a:rPr lang="en-US" sz="3600" dirty="0"/>
              <a:t> is # of times </a:t>
            </a:r>
            <a:r>
              <a:rPr lang="en-US" sz="3600" dirty="0" err="1">
                <a:latin typeface="Times New Roman"/>
                <a:cs typeface="Times New Roman"/>
              </a:rPr>
              <a:t>w</a:t>
            </a:r>
            <a:r>
              <a:rPr lang="en-US" sz="3600" baseline="-25000" dirty="0" err="1">
                <a:latin typeface="Times New Roman"/>
                <a:cs typeface="Times New Roman"/>
              </a:rPr>
              <a:t>i</a:t>
            </a:r>
            <a:r>
              <a:rPr lang="en-US" sz="3600" dirty="0"/>
              <a:t> occurs in context </a:t>
            </a:r>
            <a:r>
              <a:rPr lang="en-US" sz="3600" dirty="0" err="1">
                <a:latin typeface="Times New Roman"/>
                <a:cs typeface="Times New Roman"/>
              </a:rPr>
              <a:t>c</a:t>
            </a:r>
            <a:r>
              <a:rPr lang="en-US" sz="3600" baseline="-25000" dirty="0" err="1">
                <a:latin typeface="Times New Roman"/>
                <a:cs typeface="Times New Roman"/>
              </a:rPr>
              <a:t>j</a:t>
            </a:r>
            <a:endParaRPr lang="en-US" sz="3600" baseline="-25000" dirty="0">
              <a:latin typeface="Times New Roman"/>
              <a:cs typeface="Times New Roman"/>
            </a:endParaRPr>
          </a:p>
        </p:txBody>
      </p:sp>
      <p:sp>
        <p:nvSpPr>
          <p:cNvPr id="4" name="Slide Number Placeholder 3"/>
          <p:cNvSpPr>
            <a:spLocks noGrp="1"/>
          </p:cNvSpPr>
          <p:nvPr>
            <p:ph type="sldNum" sz="quarter" idx="12"/>
          </p:nvPr>
        </p:nvSpPr>
        <p:spPr/>
        <p:txBody>
          <a:bodyPr/>
          <a:lstStyle/>
          <a:p>
            <a:fld id="{10F35DC5-7E65-8247-99AB-4E984F8A921E}" type="slidenum">
              <a:rPr lang="en-US" smtClean="0"/>
              <a:pPr/>
              <a:t>63</a:t>
            </a:fld>
            <a:endParaRPr lang="en-US"/>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rcRect/>
          <a:stretch/>
        </p:blipFill>
        <p:spPr>
          <a:xfrm>
            <a:off x="2275872" y="2895600"/>
            <a:ext cx="6531014" cy="1549399"/>
          </a:xfrm>
          <a:prstGeom prst="rect">
            <a:avLst/>
          </a:prstGeom>
        </p:spPr>
      </p:pic>
      <p:graphicFrame>
        <p:nvGraphicFramePr>
          <p:cNvPr id="10" name="Object 9"/>
          <p:cNvGraphicFramePr>
            <a:graphicFrameLocks noChangeAspect="1"/>
          </p:cNvGraphicFramePr>
          <p:nvPr>
            <p:extLst>
              <p:ext uri="{D42A27DB-BD31-4B8C-83A1-F6EECF244321}">
                <p14:modId xmlns:p14="http://schemas.microsoft.com/office/powerpoint/2010/main" val="1356806547"/>
              </p:ext>
            </p:extLst>
          </p:nvPr>
        </p:nvGraphicFramePr>
        <p:xfrm>
          <a:off x="990600" y="5130800"/>
          <a:ext cx="2570544" cy="1041400"/>
        </p:xfrm>
        <a:graphic>
          <a:graphicData uri="http://schemas.openxmlformats.org/presentationml/2006/ole">
            <mc:AlternateContent xmlns:mc="http://schemas.openxmlformats.org/markup-compatibility/2006">
              <mc:Choice xmlns:v="urn:schemas-microsoft-com:vml" Requires="v">
                <p:oleObj spid="_x0000_s42411" name="Equation" r:id="rId4" imgW="1130300" imgH="457200" progId="Equation.3">
                  <p:embed/>
                </p:oleObj>
              </mc:Choice>
              <mc:Fallback>
                <p:oleObj name="Equation" r:id="rId4" imgW="1130300" imgH="457200" progId="Equation.3">
                  <p:embed/>
                  <p:pic>
                    <p:nvPicPr>
                      <p:cNvPr id="10" name="Object 9"/>
                      <p:cNvPicPr/>
                      <p:nvPr/>
                    </p:nvPicPr>
                    <p:blipFill>
                      <a:blip r:embed="rId5"/>
                      <a:stretch>
                        <a:fillRect/>
                      </a:stretch>
                    </p:blipFill>
                    <p:spPr>
                      <a:xfrm>
                        <a:off x="990600" y="5130800"/>
                        <a:ext cx="2570544" cy="1041400"/>
                      </a:xfrm>
                      <a:prstGeom prst="rect">
                        <a:avLst/>
                      </a:prstGeom>
                    </p:spPr>
                  </p:pic>
                </p:oleObj>
              </mc:Fallback>
            </mc:AlternateContent>
          </a:graphicData>
        </a:graphic>
      </p:graphicFrame>
      <p:graphicFrame>
        <p:nvGraphicFramePr>
          <p:cNvPr id="11" name="Object 10"/>
          <p:cNvGraphicFramePr>
            <a:graphicFrameLocks noChangeAspect="1"/>
          </p:cNvGraphicFramePr>
          <p:nvPr>
            <p:extLst>
              <p:ext uri="{D42A27DB-BD31-4B8C-83A1-F6EECF244321}">
                <p14:modId xmlns:p14="http://schemas.microsoft.com/office/powerpoint/2010/main" val="2264124493"/>
              </p:ext>
            </p:extLst>
          </p:nvPr>
        </p:nvGraphicFramePr>
        <p:xfrm>
          <a:off x="4223267" y="5029736"/>
          <a:ext cx="4420456" cy="1243528"/>
        </p:xfrm>
        <a:graphic>
          <a:graphicData uri="http://schemas.openxmlformats.org/presentationml/2006/ole">
            <mc:AlternateContent xmlns:mc="http://schemas.openxmlformats.org/markup-compatibility/2006">
              <mc:Choice xmlns:v="urn:schemas-microsoft-com:vml" Requires="v">
                <p:oleObj spid="_x0000_s42412" name="Equation" r:id="rId6" imgW="1943100" imgH="546100" progId="Equation.3">
                  <p:embed/>
                </p:oleObj>
              </mc:Choice>
              <mc:Fallback>
                <p:oleObj name="Equation" r:id="rId6" imgW="1943100" imgH="546100" progId="Equation.3">
                  <p:embed/>
                  <p:pic>
                    <p:nvPicPr>
                      <p:cNvPr id="11" name="Object 10"/>
                      <p:cNvPicPr/>
                      <p:nvPr/>
                    </p:nvPicPr>
                    <p:blipFill>
                      <a:blip r:embed="rId7"/>
                      <a:stretch>
                        <a:fillRect/>
                      </a:stretch>
                    </p:blipFill>
                    <p:spPr>
                      <a:xfrm>
                        <a:off x="4223267" y="5029736"/>
                        <a:ext cx="4420456" cy="1243528"/>
                      </a:xfrm>
                      <a:prstGeom prst="rect">
                        <a:avLst/>
                      </a:prstGeom>
                    </p:spPr>
                  </p:pic>
                </p:oleObj>
              </mc:Fallback>
            </mc:AlternateContent>
          </a:graphicData>
        </a:graphic>
      </p:graphicFrame>
    </p:spTree>
    <p:extLst>
      <p:ext uri="{BB962C8B-B14F-4D97-AF65-F5344CB8AC3E}">
        <p14:creationId xmlns:p14="http://schemas.microsoft.com/office/powerpoint/2010/main" val="98949790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2895600"/>
            <a:ext cx="3124200" cy="1295400"/>
          </a:xfrm>
        </p:spPr>
        <p:txBody>
          <a:bodyPr>
            <a:normAutofit fontScale="55000" lnSpcReduction="20000"/>
          </a:bodyPr>
          <a:lstStyle/>
          <a:p>
            <a:pPr marL="0" indent="0"/>
            <a:r>
              <a:rPr lang="en-US" dirty="0"/>
              <a:t>p(w=</a:t>
            </a:r>
            <a:r>
              <a:rPr lang="en-US" dirty="0" err="1"/>
              <a:t>information,c</a:t>
            </a:r>
            <a:r>
              <a:rPr lang="en-US" dirty="0"/>
              <a:t>=data) = </a:t>
            </a:r>
          </a:p>
          <a:p>
            <a:pPr marL="0" indent="0"/>
            <a:r>
              <a:rPr lang="en-US" dirty="0"/>
              <a:t>p(w=information) =</a:t>
            </a:r>
          </a:p>
          <a:p>
            <a:pPr marL="0" indent="0"/>
            <a:r>
              <a:rPr lang="en-US" dirty="0"/>
              <a:t>p(c=data) =</a:t>
            </a:r>
          </a:p>
          <a:p>
            <a:endParaRPr lang="en-US" dirty="0"/>
          </a:p>
        </p:txBody>
      </p:sp>
      <p:sp>
        <p:nvSpPr>
          <p:cNvPr id="4" name="Slide Number Placeholder 3"/>
          <p:cNvSpPr>
            <a:spLocks noGrp="1"/>
          </p:cNvSpPr>
          <p:nvPr>
            <p:ph type="sldNum" sz="quarter" idx="12"/>
          </p:nvPr>
        </p:nvSpPr>
        <p:spPr/>
        <p:txBody>
          <a:bodyPr/>
          <a:lstStyle/>
          <a:p>
            <a:fld id="{10F35DC5-7E65-8247-99AB-4E984F8A921E}" type="slidenum">
              <a:rPr lang="en-US" smtClean="0"/>
              <a:pPr/>
              <a:t>64</a:t>
            </a:fld>
            <a:endParaRPr lang="en-US" dirty="0"/>
          </a:p>
        </p:txBody>
      </p:sp>
      <p:sp>
        <p:nvSpPr>
          <p:cNvPr id="8" name="TextBox 7"/>
          <p:cNvSpPr txBox="1"/>
          <p:nvPr/>
        </p:nvSpPr>
        <p:spPr>
          <a:xfrm>
            <a:off x="5070923" y="2819400"/>
            <a:ext cx="878767" cy="369332"/>
          </a:xfrm>
          <a:prstGeom prst="rect">
            <a:avLst/>
          </a:prstGeom>
          <a:noFill/>
        </p:spPr>
        <p:txBody>
          <a:bodyPr wrap="none" rtlCol="0">
            <a:spAutoFit/>
          </a:bodyPr>
          <a:lstStyle/>
          <a:p>
            <a:r>
              <a:rPr lang="en-US" dirty="0"/>
              <a:t>= .3399</a:t>
            </a:r>
          </a:p>
        </p:txBody>
      </p:sp>
      <p:sp>
        <p:nvSpPr>
          <p:cNvPr id="9" name="TextBox 8"/>
          <p:cNvSpPr txBox="1"/>
          <p:nvPr/>
        </p:nvSpPr>
        <p:spPr>
          <a:xfrm>
            <a:off x="3700229" y="2818935"/>
            <a:ext cx="1444626" cy="369332"/>
          </a:xfrm>
          <a:prstGeom prst="rect">
            <a:avLst/>
          </a:prstGeom>
          <a:noFill/>
        </p:spPr>
        <p:txBody>
          <a:bodyPr wrap="none" rtlCol="0">
            <a:spAutoFit/>
          </a:bodyPr>
          <a:lstStyle/>
          <a:p>
            <a:r>
              <a:rPr lang="en-US" dirty="0"/>
              <a:t>3982/111716</a:t>
            </a:r>
          </a:p>
        </p:txBody>
      </p:sp>
      <p:sp>
        <p:nvSpPr>
          <p:cNvPr id="10" name="TextBox 9"/>
          <p:cNvSpPr txBox="1"/>
          <p:nvPr/>
        </p:nvSpPr>
        <p:spPr>
          <a:xfrm>
            <a:off x="3091992" y="3212068"/>
            <a:ext cx="1327608" cy="369332"/>
          </a:xfrm>
          <a:prstGeom prst="rect">
            <a:avLst/>
          </a:prstGeom>
          <a:noFill/>
        </p:spPr>
        <p:txBody>
          <a:bodyPr wrap="none" rtlCol="0">
            <a:spAutoFit/>
          </a:bodyPr>
          <a:lstStyle/>
          <a:p>
            <a:r>
              <a:rPr lang="en-US" dirty="0"/>
              <a:t>7703/11716</a:t>
            </a:r>
          </a:p>
        </p:txBody>
      </p:sp>
      <p:sp>
        <p:nvSpPr>
          <p:cNvPr id="11" name="TextBox 10"/>
          <p:cNvSpPr txBox="1"/>
          <p:nvPr/>
        </p:nvSpPr>
        <p:spPr>
          <a:xfrm>
            <a:off x="4385123" y="3185630"/>
            <a:ext cx="878767" cy="369332"/>
          </a:xfrm>
          <a:prstGeom prst="rect">
            <a:avLst/>
          </a:prstGeom>
          <a:noFill/>
        </p:spPr>
        <p:txBody>
          <a:bodyPr wrap="none" rtlCol="0">
            <a:spAutoFit/>
          </a:bodyPr>
          <a:lstStyle/>
          <a:p>
            <a:r>
              <a:rPr lang="en-US" dirty="0"/>
              <a:t>= .6575</a:t>
            </a:r>
          </a:p>
        </p:txBody>
      </p:sp>
      <p:sp>
        <p:nvSpPr>
          <p:cNvPr id="12" name="TextBox 11"/>
          <p:cNvSpPr txBox="1"/>
          <p:nvPr/>
        </p:nvSpPr>
        <p:spPr>
          <a:xfrm>
            <a:off x="2022923" y="3642830"/>
            <a:ext cx="1327608" cy="369332"/>
          </a:xfrm>
          <a:prstGeom prst="rect">
            <a:avLst/>
          </a:prstGeom>
          <a:noFill/>
        </p:spPr>
        <p:txBody>
          <a:bodyPr wrap="none" rtlCol="0">
            <a:spAutoFit/>
          </a:bodyPr>
          <a:lstStyle/>
          <a:p>
            <a:r>
              <a:rPr lang="en-US" dirty="0"/>
              <a:t>5673/11716</a:t>
            </a:r>
          </a:p>
        </p:txBody>
      </p:sp>
      <p:sp>
        <p:nvSpPr>
          <p:cNvPr id="13" name="TextBox 12"/>
          <p:cNvSpPr txBox="1"/>
          <p:nvPr/>
        </p:nvSpPr>
        <p:spPr>
          <a:xfrm>
            <a:off x="3379754" y="3642830"/>
            <a:ext cx="1551803" cy="369332"/>
          </a:xfrm>
          <a:prstGeom prst="rect">
            <a:avLst/>
          </a:prstGeom>
          <a:noFill/>
        </p:spPr>
        <p:txBody>
          <a:bodyPr wrap="square" rtlCol="0">
            <a:spAutoFit/>
          </a:bodyPr>
          <a:lstStyle/>
          <a:p>
            <a:r>
              <a:rPr lang="en-US" dirty="0"/>
              <a:t>= .4842</a:t>
            </a:r>
          </a:p>
        </p:txBody>
      </p:sp>
      <p:pic>
        <p:nvPicPr>
          <p:cNvPr id="7" name="Picture 6">
            <a:extLst>
              <a:ext uri="{FF2B5EF4-FFF2-40B4-BE49-F238E27FC236}">
                <a16:creationId xmlns:a16="http://schemas.microsoft.com/office/drawing/2014/main" id="{46E56493-5061-CC40-8AAD-4E4A6D7DB93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62425" y="260350"/>
            <a:ext cx="7574907" cy="1797050"/>
          </a:xfrm>
          <a:prstGeom prst="rect">
            <a:avLst/>
          </a:prstGeom>
        </p:spPr>
      </p:pic>
      <p:pic>
        <p:nvPicPr>
          <p:cNvPr id="18" name="Picture 17">
            <a:extLst>
              <a:ext uri="{FF2B5EF4-FFF2-40B4-BE49-F238E27FC236}">
                <a16:creationId xmlns:a16="http://schemas.microsoft.com/office/drawing/2014/main" id="{05D2D9A6-F9EF-DD4A-9086-E79EE061FDD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09800" y="4394200"/>
            <a:ext cx="8483600" cy="2235200"/>
          </a:xfrm>
          <a:prstGeom prst="rect">
            <a:avLst/>
          </a:prstGeom>
        </p:spPr>
      </p:pic>
    </p:spTree>
    <p:extLst>
      <p:ext uri="{BB962C8B-B14F-4D97-AF65-F5344CB8AC3E}">
        <p14:creationId xmlns:p14="http://schemas.microsoft.com/office/powerpoint/2010/main" val="3896807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2"/>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P spid="11" grpId="0"/>
      <p:bldP spid="12" grpId="0"/>
      <p:bldP spid="13" grpId="0"/>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10F35DC5-7E65-8247-99AB-4E984F8A921E}" type="slidenum">
              <a:rPr lang="en-US" smtClean="0"/>
              <a:pPr/>
              <a:t>65</a:t>
            </a:fld>
            <a:endParaRPr lang="en-US"/>
          </a:p>
        </p:txBody>
      </p:sp>
      <p:graphicFrame>
        <p:nvGraphicFramePr>
          <p:cNvPr id="8" name="Object 7"/>
          <p:cNvGraphicFramePr>
            <a:graphicFrameLocks noChangeAspect="1"/>
          </p:cNvGraphicFramePr>
          <p:nvPr>
            <p:extLst>
              <p:ext uri="{D42A27DB-BD31-4B8C-83A1-F6EECF244321}">
                <p14:modId xmlns:p14="http://schemas.microsoft.com/office/powerpoint/2010/main" val="3121526325"/>
              </p:ext>
            </p:extLst>
          </p:nvPr>
        </p:nvGraphicFramePr>
        <p:xfrm>
          <a:off x="457200" y="791151"/>
          <a:ext cx="2828389" cy="1144420"/>
        </p:xfrm>
        <a:graphic>
          <a:graphicData uri="http://schemas.openxmlformats.org/presentationml/2006/ole">
            <mc:AlternateContent xmlns:mc="http://schemas.openxmlformats.org/markup-compatibility/2006">
              <mc:Choice xmlns:v="urn:schemas-microsoft-com:vml" Requires="v">
                <p:oleObj spid="_x0000_s44130" name="Equation" r:id="rId3" imgW="1130300" imgH="457200" progId="Equation.3">
                  <p:embed/>
                </p:oleObj>
              </mc:Choice>
              <mc:Fallback>
                <p:oleObj name="Equation" r:id="rId3" imgW="1130300" imgH="457200" progId="Equation.3">
                  <p:embed/>
                  <p:pic>
                    <p:nvPicPr>
                      <p:cNvPr id="8" name="Object 7"/>
                      <p:cNvPicPr/>
                      <p:nvPr/>
                    </p:nvPicPr>
                    <p:blipFill>
                      <a:blip r:embed="rId4"/>
                      <a:stretch>
                        <a:fillRect/>
                      </a:stretch>
                    </p:blipFill>
                    <p:spPr>
                      <a:xfrm>
                        <a:off x="457200" y="791151"/>
                        <a:ext cx="2828389" cy="1144420"/>
                      </a:xfrm>
                      <a:prstGeom prst="rect">
                        <a:avLst/>
                      </a:prstGeom>
                    </p:spPr>
                  </p:pic>
                </p:oleObj>
              </mc:Fallback>
            </mc:AlternateContent>
          </a:graphicData>
        </a:graphic>
      </p:graphicFrame>
      <p:sp>
        <p:nvSpPr>
          <p:cNvPr id="9" name="Content Placeholder 8"/>
          <p:cNvSpPr>
            <a:spLocks noGrp="1"/>
          </p:cNvSpPr>
          <p:nvPr>
            <p:ph idx="1"/>
          </p:nvPr>
        </p:nvSpPr>
        <p:spPr>
          <a:xfrm>
            <a:off x="457200" y="3263900"/>
            <a:ext cx="4762499" cy="609600"/>
          </a:xfrm>
        </p:spPr>
        <p:txBody>
          <a:bodyPr>
            <a:noAutofit/>
          </a:bodyPr>
          <a:lstStyle/>
          <a:p>
            <a:r>
              <a:rPr lang="en-US" sz="3000" dirty="0" err="1"/>
              <a:t>pmi</a:t>
            </a:r>
            <a:r>
              <a:rPr lang="en-US" sz="3000" dirty="0"/>
              <a:t>(</a:t>
            </a:r>
            <a:r>
              <a:rPr lang="en-US" sz="3000" dirty="0" err="1"/>
              <a:t>information,data</a:t>
            </a:r>
            <a:r>
              <a:rPr lang="en-US" sz="3000" dirty="0"/>
              <a:t>) = log</a:t>
            </a:r>
            <a:r>
              <a:rPr lang="en-US" sz="3000" baseline="-25000" dirty="0"/>
              <a:t>2</a:t>
            </a:r>
            <a:r>
              <a:rPr lang="en-US" sz="3000" dirty="0"/>
              <a:t> (</a:t>
            </a:r>
          </a:p>
        </p:txBody>
      </p:sp>
      <p:sp>
        <p:nvSpPr>
          <p:cNvPr id="12" name="Content Placeholder 8"/>
          <p:cNvSpPr txBox="1">
            <a:spLocks/>
          </p:cNvSpPr>
          <p:nvPr/>
        </p:nvSpPr>
        <p:spPr bwMode="auto">
          <a:xfrm>
            <a:off x="4953000" y="3200400"/>
            <a:ext cx="1676400" cy="457200"/>
          </a:xfrm>
          <a:prstGeom prst="rect">
            <a:avLst/>
          </a:prstGeom>
          <a:noFill/>
          <a:ln>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rgbClr val="CC0000"/>
              </a:buClr>
              <a:buFont typeface="Times" charset="0"/>
              <a:buChar char="•"/>
              <a:defRPr sz="2400">
                <a:solidFill>
                  <a:schemeClr val="tx1"/>
                </a:solidFill>
                <a:latin typeface="+mn-lt"/>
                <a:ea typeface="ＭＳ Ｐゴシック" pitchFamily="-65" charset="-128"/>
                <a:cs typeface="ＭＳ Ｐゴシック" pitchFamily="-65" charset="-128"/>
              </a:defRPr>
            </a:lvl1pPr>
            <a:lvl2pPr marL="685800" indent="-228600" algn="l" rtl="0" eaLnBrk="1" fontAlgn="base" hangingPunct="1">
              <a:spcBef>
                <a:spcPct val="20000"/>
              </a:spcBef>
              <a:spcAft>
                <a:spcPct val="0"/>
              </a:spcAft>
              <a:buClr>
                <a:schemeClr val="tx1"/>
              </a:buClr>
              <a:buFont typeface="Times" charset="0"/>
              <a:buChar char="•"/>
              <a:defRPr sz="2000">
                <a:solidFill>
                  <a:schemeClr val="tx1"/>
                </a:solidFill>
                <a:latin typeface="+mn-lt"/>
                <a:ea typeface="ＭＳ Ｐゴシック" pitchFamily="-65" charset="-128"/>
              </a:defRPr>
            </a:lvl2pPr>
            <a:lvl3pPr marL="1028700" indent="-228600" algn="l" rtl="0" eaLnBrk="1" fontAlgn="base" hangingPunct="1">
              <a:spcBef>
                <a:spcPct val="20000"/>
              </a:spcBef>
              <a:spcAft>
                <a:spcPct val="0"/>
              </a:spcAft>
              <a:buClr>
                <a:srgbClr val="CC0000"/>
              </a:buClr>
              <a:buFont typeface="Times" charset="0"/>
              <a:buChar char="•"/>
              <a:defRPr sz="2000">
                <a:solidFill>
                  <a:schemeClr val="tx1"/>
                </a:solidFill>
                <a:latin typeface="+mn-lt"/>
                <a:ea typeface="ＭＳ Ｐゴシック" pitchFamily="-65" charset="-128"/>
              </a:defRPr>
            </a:lvl3pPr>
            <a:lvl4pPr marL="1371600" indent="-228600" algn="l" rtl="0" eaLnBrk="1" fontAlgn="base" hangingPunct="1">
              <a:spcBef>
                <a:spcPct val="20000"/>
              </a:spcBef>
              <a:spcAft>
                <a:spcPct val="0"/>
              </a:spcAft>
              <a:buClr>
                <a:schemeClr val="tx1"/>
              </a:buClr>
              <a:buFont typeface="Times" charset="0"/>
              <a:buChar char="•"/>
              <a:defRPr>
                <a:solidFill>
                  <a:schemeClr val="tx1"/>
                </a:solidFill>
                <a:latin typeface="+mn-lt"/>
                <a:ea typeface="ＭＳ Ｐゴシック" pitchFamily="-65" charset="-128"/>
              </a:defRPr>
            </a:lvl4pPr>
            <a:lvl5pPr marL="1714500" indent="-228600" algn="l" rtl="0" eaLnBrk="1" fontAlgn="base" hangingPunct="1">
              <a:spcBef>
                <a:spcPct val="20000"/>
              </a:spcBef>
              <a:spcAft>
                <a:spcPct val="0"/>
              </a:spcAft>
              <a:buClr>
                <a:srgbClr val="CC0000"/>
              </a:buClr>
              <a:buFont typeface="Times" charset="0"/>
              <a:buChar char="•"/>
              <a:defRPr>
                <a:solidFill>
                  <a:schemeClr val="tx1"/>
                </a:solidFill>
                <a:latin typeface="+mn-lt"/>
                <a:ea typeface="ＭＳ Ｐゴシック" pitchFamily="-65" charset="-128"/>
              </a:defRPr>
            </a:lvl5pPr>
            <a:lvl6pPr marL="21717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6pPr>
            <a:lvl7pPr marL="26289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7pPr>
            <a:lvl8pPr marL="30861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8pPr>
            <a:lvl9pPr marL="35433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9pPr>
          </a:lstStyle>
          <a:p>
            <a:pPr marL="0" indent="0">
              <a:buNone/>
            </a:pPr>
            <a:r>
              <a:rPr lang="en-US" sz="3000" dirty="0"/>
              <a:t>.3399 /</a:t>
            </a:r>
          </a:p>
        </p:txBody>
      </p:sp>
      <p:sp>
        <p:nvSpPr>
          <p:cNvPr id="13" name="Content Placeholder 8"/>
          <p:cNvSpPr txBox="1">
            <a:spLocks/>
          </p:cNvSpPr>
          <p:nvPr/>
        </p:nvSpPr>
        <p:spPr bwMode="auto">
          <a:xfrm>
            <a:off x="6239154" y="3200400"/>
            <a:ext cx="2828645" cy="609600"/>
          </a:xfrm>
          <a:prstGeom prst="rect">
            <a:avLst/>
          </a:prstGeom>
          <a:noFill/>
          <a:ln>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rgbClr val="CC0000"/>
              </a:buClr>
              <a:buFont typeface="Times" charset="0"/>
              <a:buChar char="•"/>
              <a:defRPr sz="2400">
                <a:solidFill>
                  <a:schemeClr val="tx1"/>
                </a:solidFill>
                <a:latin typeface="+mn-lt"/>
                <a:ea typeface="ＭＳ Ｐゴシック" pitchFamily="-65" charset="-128"/>
                <a:cs typeface="ＭＳ Ｐゴシック" pitchFamily="-65" charset="-128"/>
              </a:defRPr>
            </a:lvl1pPr>
            <a:lvl2pPr marL="685800" indent="-228600" algn="l" rtl="0" eaLnBrk="1" fontAlgn="base" hangingPunct="1">
              <a:spcBef>
                <a:spcPct val="20000"/>
              </a:spcBef>
              <a:spcAft>
                <a:spcPct val="0"/>
              </a:spcAft>
              <a:buClr>
                <a:schemeClr val="tx1"/>
              </a:buClr>
              <a:buFont typeface="Times" charset="0"/>
              <a:buChar char="•"/>
              <a:defRPr sz="2000">
                <a:solidFill>
                  <a:schemeClr val="tx1"/>
                </a:solidFill>
                <a:latin typeface="+mn-lt"/>
                <a:ea typeface="ＭＳ Ｐゴシック" pitchFamily="-65" charset="-128"/>
              </a:defRPr>
            </a:lvl2pPr>
            <a:lvl3pPr marL="1028700" indent="-228600" algn="l" rtl="0" eaLnBrk="1" fontAlgn="base" hangingPunct="1">
              <a:spcBef>
                <a:spcPct val="20000"/>
              </a:spcBef>
              <a:spcAft>
                <a:spcPct val="0"/>
              </a:spcAft>
              <a:buClr>
                <a:srgbClr val="CC0000"/>
              </a:buClr>
              <a:buFont typeface="Times" charset="0"/>
              <a:buChar char="•"/>
              <a:defRPr sz="2000">
                <a:solidFill>
                  <a:schemeClr val="tx1"/>
                </a:solidFill>
                <a:latin typeface="+mn-lt"/>
                <a:ea typeface="ＭＳ Ｐゴシック" pitchFamily="-65" charset="-128"/>
              </a:defRPr>
            </a:lvl3pPr>
            <a:lvl4pPr marL="1371600" indent="-228600" algn="l" rtl="0" eaLnBrk="1" fontAlgn="base" hangingPunct="1">
              <a:spcBef>
                <a:spcPct val="20000"/>
              </a:spcBef>
              <a:spcAft>
                <a:spcPct val="0"/>
              </a:spcAft>
              <a:buClr>
                <a:schemeClr val="tx1"/>
              </a:buClr>
              <a:buFont typeface="Times" charset="0"/>
              <a:buChar char="•"/>
              <a:defRPr>
                <a:solidFill>
                  <a:schemeClr val="tx1"/>
                </a:solidFill>
                <a:latin typeface="+mn-lt"/>
                <a:ea typeface="ＭＳ Ｐゴシック" pitchFamily="-65" charset="-128"/>
              </a:defRPr>
            </a:lvl4pPr>
            <a:lvl5pPr marL="1714500" indent="-228600" algn="l" rtl="0" eaLnBrk="1" fontAlgn="base" hangingPunct="1">
              <a:spcBef>
                <a:spcPct val="20000"/>
              </a:spcBef>
              <a:spcAft>
                <a:spcPct val="0"/>
              </a:spcAft>
              <a:buClr>
                <a:srgbClr val="CC0000"/>
              </a:buClr>
              <a:buFont typeface="Times" charset="0"/>
              <a:buChar char="•"/>
              <a:defRPr>
                <a:solidFill>
                  <a:schemeClr val="tx1"/>
                </a:solidFill>
                <a:latin typeface="+mn-lt"/>
                <a:ea typeface="ＭＳ Ｐゴシック" pitchFamily="-65" charset="-128"/>
              </a:defRPr>
            </a:lvl5pPr>
            <a:lvl6pPr marL="21717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6pPr>
            <a:lvl7pPr marL="26289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7pPr>
            <a:lvl8pPr marL="30861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8pPr>
            <a:lvl9pPr marL="35433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9pPr>
          </a:lstStyle>
          <a:p>
            <a:pPr marL="0" indent="0">
              <a:buNone/>
            </a:pPr>
            <a:r>
              <a:rPr lang="en-US" sz="3000" dirty="0"/>
              <a:t>(.6575*.4842) )</a:t>
            </a:r>
          </a:p>
        </p:txBody>
      </p:sp>
      <p:sp>
        <p:nvSpPr>
          <p:cNvPr id="14" name="Content Placeholder 8"/>
          <p:cNvSpPr txBox="1">
            <a:spLocks/>
          </p:cNvSpPr>
          <p:nvPr/>
        </p:nvSpPr>
        <p:spPr bwMode="auto">
          <a:xfrm>
            <a:off x="8589989" y="3200400"/>
            <a:ext cx="2306611" cy="609600"/>
          </a:xfrm>
          <a:prstGeom prst="rect">
            <a:avLst/>
          </a:prstGeom>
          <a:noFill/>
          <a:ln>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rgbClr val="CC0000"/>
              </a:buClr>
              <a:buFont typeface="Times" charset="0"/>
              <a:buChar char="•"/>
              <a:defRPr sz="2400">
                <a:solidFill>
                  <a:schemeClr val="tx1"/>
                </a:solidFill>
                <a:latin typeface="+mn-lt"/>
                <a:ea typeface="ＭＳ Ｐゴシック" pitchFamily="-65" charset="-128"/>
                <a:cs typeface="ＭＳ Ｐゴシック" pitchFamily="-65" charset="-128"/>
              </a:defRPr>
            </a:lvl1pPr>
            <a:lvl2pPr marL="685800" indent="-228600" algn="l" rtl="0" eaLnBrk="1" fontAlgn="base" hangingPunct="1">
              <a:spcBef>
                <a:spcPct val="20000"/>
              </a:spcBef>
              <a:spcAft>
                <a:spcPct val="0"/>
              </a:spcAft>
              <a:buClr>
                <a:schemeClr val="tx1"/>
              </a:buClr>
              <a:buFont typeface="Times" charset="0"/>
              <a:buChar char="•"/>
              <a:defRPr sz="2000">
                <a:solidFill>
                  <a:schemeClr val="tx1"/>
                </a:solidFill>
                <a:latin typeface="+mn-lt"/>
                <a:ea typeface="ＭＳ Ｐゴシック" pitchFamily="-65" charset="-128"/>
              </a:defRPr>
            </a:lvl2pPr>
            <a:lvl3pPr marL="1028700" indent="-228600" algn="l" rtl="0" eaLnBrk="1" fontAlgn="base" hangingPunct="1">
              <a:spcBef>
                <a:spcPct val="20000"/>
              </a:spcBef>
              <a:spcAft>
                <a:spcPct val="0"/>
              </a:spcAft>
              <a:buClr>
                <a:srgbClr val="CC0000"/>
              </a:buClr>
              <a:buFont typeface="Times" charset="0"/>
              <a:buChar char="•"/>
              <a:defRPr sz="2000">
                <a:solidFill>
                  <a:schemeClr val="tx1"/>
                </a:solidFill>
                <a:latin typeface="+mn-lt"/>
                <a:ea typeface="ＭＳ Ｐゴシック" pitchFamily="-65" charset="-128"/>
              </a:defRPr>
            </a:lvl3pPr>
            <a:lvl4pPr marL="1371600" indent="-228600" algn="l" rtl="0" eaLnBrk="1" fontAlgn="base" hangingPunct="1">
              <a:spcBef>
                <a:spcPct val="20000"/>
              </a:spcBef>
              <a:spcAft>
                <a:spcPct val="0"/>
              </a:spcAft>
              <a:buClr>
                <a:schemeClr val="tx1"/>
              </a:buClr>
              <a:buFont typeface="Times" charset="0"/>
              <a:buChar char="•"/>
              <a:defRPr>
                <a:solidFill>
                  <a:schemeClr val="tx1"/>
                </a:solidFill>
                <a:latin typeface="+mn-lt"/>
                <a:ea typeface="ＭＳ Ｐゴシック" pitchFamily="-65" charset="-128"/>
              </a:defRPr>
            </a:lvl4pPr>
            <a:lvl5pPr marL="1714500" indent="-228600" algn="l" rtl="0" eaLnBrk="1" fontAlgn="base" hangingPunct="1">
              <a:spcBef>
                <a:spcPct val="20000"/>
              </a:spcBef>
              <a:spcAft>
                <a:spcPct val="0"/>
              </a:spcAft>
              <a:buClr>
                <a:srgbClr val="CC0000"/>
              </a:buClr>
              <a:buFont typeface="Times" charset="0"/>
              <a:buChar char="•"/>
              <a:defRPr>
                <a:solidFill>
                  <a:schemeClr val="tx1"/>
                </a:solidFill>
                <a:latin typeface="+mn-lt"/>
                <a:ea typeface="ＭＳ Ｐゴシック" pitchFamily="-65" charset="-128"/>
              </a:defRPr>
            </a:lvl5pPr>
            <a:lvl6pPr marL="21717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6pPr>
            <a:lvl7pPr marL="26289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7pPr>
            <a:lvl8pPr marL="30861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8pPr>
            <a:lvl9pPr marL="35433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9pPr>
          </a:lstStyle>
          <a:p>
            <a:pPr marL="0" indent="0">
              <a:buNone/>
            </a:pPr>
            <a:r>
              <a:rPr lang="en-US" sz="3000" dirty="0"/>
              <a:t> = .0944</a:t>
            </a:r>
          </a:p>
        </p:txBody>
      </p:sp>
      <p:pic>
        <p:nvPicPr>
          <p:cNvPr id="15" name="Picture 14">
            <a:extLst>
              <a:ext uri="{FF2B5EF4-FFF2-40B4-BE49-F238E27FC236}">
                <a16:creationId xmlns:a16="http://schemas.microsoft.com/office/drawing/2014/main" id="{39154094-ECC3-B44A-AF53-11ABF1AC1CD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764974" y="288322"/>
            <a:ext cx="8160522" cy="2150078"/>
          </a:xfrm>
          <a:prstGeom prst="rect">
            <a:avLst/>
          </a:prstGeom>
        </p:spPr>
      </p:pic>
      <p:pic>
        <p:nvPicPr>
          <p:cNvPr id="5" name="Picture 4">
            <a:extLst>
              <a:ext uri="{FF2B5EF4-FFF2-40B4-BE49-F238E27FC236}">
                <a16:creationId xmlns:a16="http://schemas.microsoft.com/office/drawing/2014/main" id="{5219A392-45AB-1C44-9648-0390F10A037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9514" y="4809714"/>
            <a:ext cx="10396102" cy="1727449"/>
          </a:xfrm>
          <a:prstGeom prst="rect">
            <a:avLst/>
          </a:prstGeom>
        </p:spPr>
      </p:pic>
      <p:sp>
        <p:nvSpPr>
          <p:cNvPr id="6" name="TextBox 5">
            <a:extLst>
              <a:ext uri="{FF2B5EF4-FFF2-40B4-BE49-F238E27FC236}">
                <a16:creationId xmlns:a16="http://schemas.microsoft.com/office/drawing/2014/main" id="{E77C272B-C078-9749-84D5-5B6C644D4542}"/>
              </a:ext>
            </a:extLst>
          </p:cNvPr>
          <p:cNvSpPr txBox="1"/>
          <p:nvPr/>
        </p:nvSpPr>
        <p:spPr>
          <a:xfrm>
            <a:off x="539165" y="4046990"/>
            <a:ext cx="7680629" cy="553998"/>
          </a:xfrm>
          <a:prstGeom prst="rect">
            <a:avLst/>
          </a:prstGeom>
          <a:noFill/>
        </p:spPr>
        <p:txBody>
          <a:bodyPr wrap="none" rtlCol="0">
            <a:spAutoFit/>
          </a:bodyPr>
          <a:lstStyle/>
          <a:p>
            <a:r>
              <a:rPr lang="en-US" sz="3000" dirty="0"/>
              <a:t>Resulting PPMI matrix (negatives replaced by 0) </a:t>
            </a:r>
          </a:p>
        </p:txBody>
      </p:sp>
    </p:spTree>
    <p:extLst>
      <p:ext uri="{BB962C8B-B14F-4D97-AF65-F5344CB8AC3E}">
        <p14:creationId xmlns:p14="http://schemas.microsoft.com/office/powerpoint/2010/main" val="3946416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P spid="12" grpId="0"/>
      <p:bldP spid="13" grpId="0"/>
      <p:bldP spid="14" grpId="0"/>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Weighting PMI</a:t>
            </a:r>
          </a:p>
        </p:txBody>
      </p:sp>
      <p:sp>
        <p:nvSpPr>
          <p:cNvPr id="3" name="Content Placeholder 2"/>
          <p:cNvSpPr>
            <a:spLocks noGrp="1"/>
          </p:cNvSpPr>
          <p:nvPr>
            <p:ph idx="1"/>
          </p:nvPr>
        </p:nvSpPr>
        <p:spPr/>
        <p:txBody>
          <a:bodyPr/>
          <a:lstStyle/>
          <a:p>
            <a:r>
              <a:rPr lang="en-US" sz="3600" dirty="0"/>
              <a:t>PMI is biased toward infrequent events</a:t>
            </a:r>
          </a:p>
          <a:p>
            <a:pPr lvl="1"/>
            <a:r>
              <a:rPr lang="en-US" dirty="0"/>
              <a:t>Very rare words have very high PMI values</a:t>
            </a:r>
          </a:p>
          <a:p>
            <a:r>
              <a:rPr lang="en-US" sz="3600" dirty="0"/>
              <a:t>Solution:</a:t>
            </a:r>
          </a:p>
          <a:p>
            <a:pPr lvl="1"/>
            <a:r>
              <a:rPr lang="en-US" dirty="0"/>
              <a:t>Use add-one smoothing (as in n-gram models </a:t>
            </a:r>
            <a:r>
              <a:rPr lang="en-US" dirty="0" err="1"/>
              <a:t>etc</a:t>
            </a:r>
            <a:r>
              <a:rPr lang="en-US" dirty="0"/>
              <a:t>)</a:t>
            </a:r>
          </a:p>
          <a:p>
            <a:endParaRPr lang="en-US" sz="2800" dirty="0"/>
          </a:p>
        </p:txBody>
      </p:sp>
      <p:sp>
        <p:nvSpPr>
          <p:cNvPr id="4" name="Slide Number Placeholder 3"/>
          <p:cNvSpPr>
            <a:spLocks noGrp="1"/>
          </p:cNvSpPr>
          <p:nvPr>
            <p:ph type="sldNum" sz="quarter" idx="12"/>
          </p:nvPr>
        </p:nvSpPr>
        <p:spPr/>
        <p:txBody>
          <a:bodyPr/>
          <a:lstStyle/>
          <a:p>
            <a:fld id="{10F35DC5-7E65-8247-99AB-4E984F8A921E}" type="slidenum">
              <a:rPr lang="en-US" smtClean="0"/>
              <a:pPr/>
              <a:t>66</a:t>
            </a:fld>
            <a:endParaRPr lang="en-US"/>
          </a:p>
        </p:txBody>
      </p:sp>
    </p:spTree>
    <p:extLst>
      <p:ext uri="{BB962C8B-B14F-4D97-AF65-F5344CB8AC3E}">
        <p14:creationId xmlns:p14="http://schemas.microsoft.com/office/powerpoint/2010/main" val="1659045387"/>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Word2vec</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364380425"/>
      </p:ext>
    </p:extLst>
  </p:cSld>
  <p:clrMapOvr>
    <a:masterClrMapping/>
  </p:clrMapOvr>
  <p:transition/>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5501" y="381000"/>
            <a:ext cx="7467600" cy="965200"/>
          </a:xfrm>
        </p:spPr>
        <p:txBody>
          <a:bodyPr/>
          <a:lstStyle/>
          <a:p>
            <a:r>
              <a:rPr lang="en-US" b="0" dirty="0"/>
              <a:t>Sparse versus dense vectors</a:t>
            </a:r>
          </a:p>
        </p:txBody>
      </p:sp>
      <p:sp>
        <p:nvSpPr>
          <p:cNvPr id="3" name="Content Placeholder 2"/>
          <p:cNvSpPr>
            <a:spLocks noGrp="1"/>
          </p:cNvSpPr>
          <p:nvPr>
            <p:ph idx="1"/>
          </p:nvPr>
        </p:nvSpPr>
        <p:spPr>
          <a:xfrm>
            <a:off x="1845501" y="1905000"/>
            <a:ext cx="8534400" cy="4368800"/>
          </a:xfrm>
        </p:spPr>
        <p:txBody>
          <a:bodyPr/>
          <a:lstStyle/>
          <a:p>
            <a:pPr>
              <a:lnSpc>
                <a:spcPct val="100000"/>
              </a:lnSpc>
            </a:pPr>
            <a:r>
              <a:rPr lang="en-US" sz="3600" dirty="0" err="1"/>
              <a:t>tf-idf</a:t>
            </a:r>
            <a:r>
              <a:rPr lang="en-US" sz="3600" dirty="0"/>
              <a:t> (or PMI) vectors are</a:t>
            </a:r>
          </a:p>
          <a:p>
            <a:pPr lvl="1">
              <a:lnSpc>
                <a:spcPct val="100000"/>
              </a:lnSpc>
            </a:pPr>
            <a:r>
              <a:rPr lang="en-US" sz="3200" b="1" dirty="0"/>
              <a:t>long</a:t>
            </a:r>
            <a:r>
              <a:rPr lang="en-US" sz="3200" dirty="0"/>
              <a:t> (length |V|= 20,000 to 50,000)</a:t>
            </a:r>
          </a:p>
          <a:p>
            <a:pPr lvl="1">
              <a:lnSpc>
                <a:spcPct val="100000"/>
              </a:lnSpc>
            </a:pPr>
            <a:r>
              <a:rPr lang="en-US" sz="3200" b="1" dirty="0"/>
              <a:t>sparse </a:t>
            </a:r>
            <a:r>
              <a:rPr lang="en-US" sz="3200" dirty="0"/>
              <a:t>(most elements are zero)</a:t>
            </a:r>
          </a:p>
          <a:p>
            <a:pPr>
              <a:lnSpc>
                <a:spcPct val="100000"/>
              </a:lnSpc>
            </a:pPr>
            <a:r>
              <a:rPr lang="en-US" sz="3600" dirty="0"/>
              <a:t>More practical: learn vectors which are</a:t>
            </a:r>
          </a:p>
          <a:p>
            <a:pPr lvl="1">
              <a:lnSpc>
                <a:spcPct val="100000"/>
              </a:lnSpc>
            </a:pPr>
            <a:r>
              <a:rPr lang="en-US" sz="3200" b="1" dirty="0"/>
              <a:t>short</a:t>
            </a:r>
            <a:r>
              <a:rPr lang="en-US" sz="3200" dirty="0"/>
              <a:t> (length 50-1000)</a:t>
            </a:r>
          </a:p>
          <a:p>
            <a:pPr lvl="1">
              <a:lnSpc>
                <a:spcPct val="100000"/>
              </a:lnSpc>
            </a:pPr>
            <a:r>
              <a:rPr lang="en-US" sz="3200" b="1" dirty="0"/>
              <a:t>dense</a:t>
            </a:r>
            <a:r>
              <a:rPr lang="en-US" sz="3200" dirty="0"/>
              <a:t> (most elements are non-zero)</a:t>
            </a:r>
          </a:p>
        </p:txBody>
      </p:sp>
    </p:spTree>
    <p:extLst>
      <p:ext uri="{BB962C8B-B14F-4D97-AF65-F5344CB8AC3E}">
        <p14:creationId xmlns:p14="http://schemas.microsoft.com/office/powerpoint/2010/main" val="388388386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0600" y="381000"/>
            <a:ext cx="7467600" cy="742950"/>
          </a:xfrm>
        </p:spPr>
        <p:txBody>
          <a:bodyPr/>
          <a:lstStyle/>
          <a:p>
            <a:r>
              <a:rPr lang="en-US"/>
              <a:t>Sparse versus dense </a:t>
            </a:r>
            <a:r>
              <a:rPr lang="en-US" dirty="0"/>
              <a:t>vectors</a:t>
            </a:r>
          </a:p>
        </p:txBody>
      </p:sp>
      <p:sp>
        <p:nvSpPr>
          <p:cNvPr id="3" name="Content Placeholder 2"/>
          <p:cNvSpPr>
            <a:spLocks noGrp="1"/>
          </p:cNvSpPr>
          <p:nvPr>
            <p:ph idx="1"/>
          </p:nvPr>
        </p:nvSpPr>
        <p:spPr>
          <a:xfrm>
            <a:off x="982683" y="1600200"/>
            <a:ext cx="10363200" cy="5029200"/>
          </a:xfrm>
        </p:spPr>
        <p:txBody>
          <a:bodyPr>
            <a:normAutofit/>
          </a:bodyPr>
          <a:lstStyle/>
          <a:p>
            <a:r>
              <a:rPr lang="en-US" sz="3600" dirty="0"/>
              <a:t>Why dense vectors?</a:t>
            </a:r>
          </a:p>
          <a:p>
            <a:pPr lvl="1"/>
            <a:r>
              <a:rPr lang="en-US" dirty="0"/>
              <a:t>Short vectors may be easier to use as </a:t>
            </a:r>
            <a:r>
              <a:rPr lang="en-US" b="1" dirty="0"/>
              <a:t>features</a:t>
            </a:r>
            <a:r>
              <a:rPr lang="en-US" dirty="0"/>
              <a:t> in machine learning (fewer weights to tune)</a:t>
            </a:r>
          </a:p>
          <a:p>
            <a:pPr lvl="1"/>
            <a:r>
              <a:rPr lang="en-US" dirty="0"/>
              <a:t>Dense vectors may </a:t>
            </a:r>
            <a:r>
              <a:rPr lang="en-US" b="1" dirty="0"/>
              <a:t>generalize</a:t>
            </a:r>
            <a:r>
              <a:rPr lang="en-US" dirty="0"/>
              <a:t> better than explicit counts</a:t>
            </a:r>
          </a:p>
          <a:p>
            <a:pPr lvl="1"/>
            <a:r>
              <a:rPr lang="en-US" dirty="0"/>
              <a:t>Dense vectors may do better at capturing synonymy:</a:t>
            </a:r>
          </a:p>
          <a:p>
            <a:pPr lvl="2"/>
            <a:r>
              <a:rPr lang="en-US" sz="2800" i="1" dirty="0"/>
              <a:t>car</a:t>
            </a:r>
            <a:r>
              <a:rPr lang="en-US" sz="2800" dirty="0"/>
              <a:t> and </a:t>
            </a:r>
            <a:r>
              <a:rPr lang="en-US" sz="2800" i="1" dirty="0"/>
              <a:t>automobile</a:t>
            </a:r>
            <a:r>
              <a:rPr lang="en-US" sz="2800" dirty="0"/>
              <a:t> are synonyms; but are distinct dimensions</a:t>
            </a:r>
          </a:p>
          <a:p>
            <a:pPr lvl="3"/>
            <a:r>
              <a:rPr lang="en-US" sz="2800" dirty="0"/>
              <a:t>a word with </a:t>
            </a:r>
            <a:r>
              <a:rPr lang="en-US" sz="2800" i="1" dirty="0"/>
              <a:t>car</a:t>
            </a:r>
            <a:r>
              <a:rPr lang="en-US" sz="2800" dirty="0"/>
              <a:t> as a neighbor and a word with </a:t>
            </a:r>
            <a:r>
              <a:rPr lang="en-US" sz="2800" i="1" dirty="0"/>
              <a:t>automobile</a:t>
            </a:r>
            <a:r>
              <a:rPr lang="en-US" sz="2800" dirty="0"/>
              <a:t> as a neighbor should be similar, but aren't</a:t>
            </a:r>
          </a:p>
          <a:p>
            <a:pPr lvl="1"/>
            <a:r>
              <a:rPr lang="en-US" b="1" dirty="0"/>
              <a:t>In practice, they work better</a:t>
            </a:r>
          </a:p>
        </p:txBody>
      </p:sp>
      <p:sp>
        <p:nvSpPr>
          <p:cNvPr id="4" name="Slide Number Placeholder 3"/>
          <p:cNvSpPr>
            <a:spLocks noGrp="1"/>
          </p:cNvSpPr>
          <p:nvPr>
            <p:ph type="sldNum" sz="quarter" idx="12"/>
          </p:nvPr>
        </p:nvSpPr>
        <p:spPr>
          <a:xfrm>
            <a:off x="1524000" y="5562600"/>
            <a:ext cx="1981200" cy="342900"/>
          </a:xfrm>
          <a:prstGeom prst="rect">
            <a:avLst/>
          </a:prstGeom>
        </p:spPr>
        <p:txBody>
          <a:bodyPr/>
          <a:lstStyle/>
          <a:p>
            <a:fld id="{10F35DC5-7E65-8247-99AB-4E984F8A921E}" type="slidenum">
              <a:rPr lang="en-US" smtClean="0"/>
              <a:pPr/>
              <a:t>69</a:t>
            </a:fld>
            <a:endParaRPr lang="en-US" dirty="0"/>
          </a:p>
        </p:txBody>
      </p:sp>
    </p:spTree>
    <p:extLst>
      <p:ext uri="{BB962C8B-B14F-4D97-AF65-F5344CB8AC3E}">
        <p14:creationId xmlns:p14="http://schemas.microsoft.com/office/powerpoint/2010/main" val="39141408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Grp="1" noChangeArrowheads="1"/>
          </p:cNvSpPr>
          <p:nvPr>
            <p:ph type="title"/>
          </p:nvPr>
        </p:nvSpPr>
        <p:spPr/>
        <p:txBody>
          <a:bodyPr/>
          <a:lstStyle/>
          <a:p>
            <a:r>
              <a:rPr lang="en-US" dirty="0"/>
              <a:t>Relations between senses: Synonymy</a:t>
            </a:r>
          </a:p>
        </p:txBody>
      </p:sp>
      <p:sp>
        <p:nvSpPr>
          <p:cNvPr id="1458179" name="Rectangle 3"/>
          <p:cNvSpPr>
            <a:spLocks noGrp="1" noChangeArrowheads="1"/>
          </p:cNvSpPr>
          <p:nvPr>
            <p:ph idx="1"/>
          </p:nvPr>
        </p:nvSpPr>
        <p:spPr/>
        <p:txBody>
          <a:bodyPr>
            <a:noAutofit/>
          </a:bodyPr>
          <a:lstStyle/>
          <a:p>
            <a:r>
              <a:rPr lang="en-US" sz="3600" dirty="0"/>
              <a:t>Note that there are probably no examples of perfect synonymy.</a:t>
            </a:r>
          </a:p>
          <a:p>
            <a:pPr lvl="1"/>
            <a:r>
              <a:rPr lang="en-US" dirty="0"/>
              <a:t>Even if many aspects of meaning are identical</a:t>
            </a:r>
          </a:p>
          <a:p>
            <a:pPr lvl="1"/>
            <a:r>
              <a:rPr lang="en-US" dirty="0"/>
              <a:t>Still may differ based on politeness, slang, register, genre, etc.</a:t>
            </a:r>
          </a:p>
        </p:txBody>
      </p:sp>
    </p:spTree>
    <p:extLst>
      <p:ext uri="{BB962C8B-B14F-4D97-AF65-F5344CB8AC3E}">
        <p14:creationId xmlns:p14="http://schemas.microsoft.com/office/powerpoint/2010/main" val="656461640"/>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188606"/>
            <a:ext cx="10972800" cy="907196"/>
          </a:xfrm>
        </p:spPr>
        <p:txBody>
          <a:bodyPr>
            <a:noAutofit/>
          </a:bodyPr>
          <a:lstStyle/>
          <a:p>
            <a:r>
              <a:rPr lang="en-US" sz="4000" dirty="0"/>
              <a:t>Common methods for getting short dense vectors</a:t>
            </a:r>
          </a:p>
        </p:txBody>
      </p:sp>
      <p:sp>
        <p:nvSpPr>
          <p:cNvPr id="3" name="Content Placeholder 2"/>
          <p:cNvSpPr>
            <a:spLocks noGrp="1"/>
          </p:cNvSpPr>
          <p:nvPr>
            <p:ph idx="1"/>
          </p:nvPr>
        </p:nvSpPr>
        <p:spPr>
          <a:xfrm>
            <a:off x="1097281" y="1600200"/>
            <a:ext cx="10058401" cy="4876800"/>
          </a:xfrm>
        </p:spPr>
        <p:txBody>
          <a:bodyPr>
            <a:normAutofit lnSpcReduction="10000"/>
          </a:bodyPr>
          <a:lstStyle/>
          <a:p>
            <a:r>
              <a:rPr lang="en-US" dirty="0"/>
              <a:t>“Neural Language Model”-inspired models</a:t>
            </a:r>
          </a:p>
          <a:p>
            <a:pPr lvl="1"/>
            <a:r>
              <a:rPr lang="en-US" dirty="0"/>
              <a:t>Word2vec (</a:t>
            </a:r>
            <a:r>
              <a:rPr lang="en-US" dirty="0" err="1"/>
              <a:t>skipgram</a:t>
            </a:r>
            <a:r>
              <a:rPr lang="en-US" dirty="0"/>
              <a:t>, CBOW), </a:t>
            </a:r>
            <a:r>
              <a:rPr lang="en-US" dirty="0" err="1"/>
              <a:t>GloVe</a:t>
            </a:r>
            <a:endParaRPr lang="en-US" dirty="0"/>
          </a:p>
          <a:p>
            <a:r>
              <a:rPr lang="en-US" dirty="0">
                <a:solidFill>
                  <a:schemeClr val="bg1">
                    <a:lumMod val="50000"/>
                  </a:schemeClr>
                </a:solidFill>
              </a:rPr>
              <a:t>Singular Value Decomposition (SVD)</a:t>
            </a:r>
          </a:p>
          <a:p>
            <a:pPr lvl="1"/>
            <a:r>
              <a:rPr lang="en-US" dirty="0">
                <a:solidFill>
                  <a:schemeClr val="bg1">
                    <a:lumMod val="50000"/>
                  </a:schemeClr>
                </a:solidFill>
              </a:rPr>
              <a:t>A special case of this is called LSA – Latent Semantic Analysis</a:t>
            </a:r>
          </a:p>
          <a:p>
            <a:r>
              <a:rPr lang="en-US" dirty="0">
                <a:solidFill>
                  <a:schemeClr val="bg1">
                    <a:lumMod val="50000"/>
                  </a:schemeClr>
                </a:solidFill>
              </a:rPr>
              <a:t>Alternative to these "static embeddings":</a:t>
            </a:r>
          </a:p>
          <a:p>
            <a:pPr marL="1100653" lvl="1" indent="-571500">
              <a:buFont typeface="Arial" panose="020B0604020202020204" pitchFamily="34" charset="0"/>
              <a:buChar char="•"/>
            </a:pPr>
            <a:r>
              <a:rPr lang="en-US" dirty="0">
                <a:solidFill>
                  <a:schemeClr val="bg1">
                    <a:lumMod val="50000"/>
                  </a:schemeClr>
                </a:solidFill>
              </a:rPr>
              <a:t>Contextual Embeddings (</a:t>
            </a:r>
            <a:r>
              <a:rPr lang="en-US" dirty="0" err="1">
                <a:solidFill>
                  <a:schemeClr val="bg1">
                    <a:lumMod val="50000"/>
                  </a:schemeClr>
                </a:solidFill>
              </a:rPr>
              <a:t>ELMo</a:t>
            </a:r>
            <a:r>
              <a:rPr lang="en-US" dirty="0">
                <a:solidFill>
                  <a:schemeClr val="bg1">
                    <a:lumMod val="50000"/>
                  </a:schemeClr>
                </a:solidFill>
              </a:rPr>
              <a:t>, BERT)</a:t>
            </a:r>
          </a:p>
          <a:p>
            <a:pPr marL="1100653" lvl="1" indent="-571500">
              <a:buFont typeface="Arial" panose="020B0604020202020204" pitchFamily="34" charset="0"/>
              <a:buChar char="•"/>
            </a:pPr>
            <a:r>
              <a:rPr lang="en-US" dirty="0">
                <a:solidFill>
                  <a:schemeClr val="bg1">
                    <a:lumMod val="50000"/>
                  </a:schemeClr>
                </a:solidFill>
              </a:rPr>
              <a:t>Compute distinct embeddings for a word in its context</a:t>
            </a:r>
          </a:p>
          <a:p>
            <a:pPr marL="1100653" lvl="1" indent="-571500">
              <a:buFont typeface="Arial" panose="020B0604020202020204" pitchFamily="34" charset="0"/>
              <a:buChar char="•"/>
            </a:pPr>
            <a:r>
              <a:rPr lang="en-US" dirty="0">
                <a:solidFill>
                  <a:schemeClr val="bg1">
                    <a:lumMod val="50000"/>
                  </a:schemeClr>
                </a:solidFill>
              </a:rPr>
              <a:t>Separate embeddings for each token of a word</a:t>
            </a:r>
          </a:p>
        </p:txBody>
      </p:sp>
    </p:spTree>
    <p:extLst>
      <p:ext uri="{BB962C8B-B14F-4D97-AF65-F5344CB8AC3E}">
        <p14:creationId xmlns:p14="http://schemas.microsoft.com/office/powerpoint/2010/main" val="1473047632"/>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9200" y="228600"/>
            <a:ext cx="10363200" cy="990600"/>
          </a:xfrm>
        </p:spPr>
        <p:txBody>
          <a:bodyPr>
            <a:normAutofit fontScale="90000"/>
          </a:bodyPr>
          <a:lstStyle/>
          <a:p>
            <a:r>
              <a:rPr lang="en-US" dirty="0"/>
              <a:t>Simple static embeddings you can download!</a:t>
            </a:r>
          </a:p>
        </p:txBody>
      </p:sp>
      <p:sp>
        <p:nvSpPr>
          <p:cNvPr id="3" name="Content Placeholder 2"/>
          <p:cNvSpPr>
            <a:spLocks noGrp="1"/>
          </p:cNvSpPr>
          <p:nvPr>
            <p:ph idx="1"/>
          </p:nvPr>
        </p:nvSpPr>
        <p:spPr>
          <a:xfrm>
            <a:off x="1371600" y="2038814"/>
            <a:ext cx="9220200" cy="3811694"/>
          </a:xfrm>
        </p:spPr>
        <p:txBody>
          <a:bodyPr/>
          <a:lstStyle/>
          <a:p>
            <a:r>
              <a:rPr lang="en-US" sz="3200" dirty="0"/>
              <a:t>Word2vec (</a:t>
            </a:r>
            <a:r>
              <a:rPr lang="en-US" sz="3200" dirty="0" err="1"/>
              <a:t>Mikolov</a:t>
            </a:r>
            <a:r>
              <a:rPr lang="en-US" sz="3200" dirty="0"/>
              <a:t> et al)</a:t>
            </a:r>
          </a:p>
          <a:p>
            <a:r>
              <a:rPr lang="en-US" sz="3200" dirty="0">
                <a:hlinkClick r:id="rId2"/>
              </a:rPr>
              <a:t>https://code.google.com/archive/p/word2vec/</a:t>
            </a:r>
            <a:endParaRPr lang="en-US" sz="3200" dirty="0"/>
          </a:p>
          <a:p>
            <a:endParaRPr lang="en-US" sz="3200" dirty="0"/>
          </a:p>
          <a:p>
            <a:r>
              <a:rPr lang="en-US" sz="3200" dirty="0" err="1"/>
              <a:t>GloVe</a:t>
            </a:r>
            <a:r>
              <a:rPr lang="en-US" sz="3200" dirty="0"/>
              <a:t> (Pennington, </a:t>
            </a:r>
            <a:r>
              <a:rPr lang="en-US" sz="3200" dirty="0" err="1"/>
              <a:t>Socher</a:t>
            </a:r>
            <a:r>
              <a:rPr lang="en-US" sz="3200" dirty="0"/>
              <a:t>, Manning)</a:t>
            </a:r>
          </a:p>
          <a:p>
            <a:r>
              <a:rPr lang="en-US" sz="3200" dirty="0">
                <a:hlinkClick r:id="rId3"/>
              </a:rPr>
              <a:t>http://nlp.stanford.edu/projects/glove/</a:t>
            </a:r>
            <a:endParaRPr lang="en-US" sz="3200" dirty="0"/>
          </a:p>
          <a:p>
            <a:endParaRPr lang="en-US" dirty="0"/>
          </a:p>
        </p:txBody>
      </p:sp>
    </p:spTree>
    <p:extLst>
      <p:ext uri="{BB962C8B-B14F-4D97-AF65-F5344CB8AC3E}">
        <p14:creationId xmlns:p14="http://schemas.microsoft.com/office/powerpoint/2010/main" val="96672293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0600" y="286605"/>
            <a:ext cx="8900160" cy="1084996"/>
          </a:xfrm>
        </p:spPr>
        <p:txBody>
          <a:bodyPr/>
          <a:lstStyle/>
          <a:p>
            <a:r>
              <a:rPr lang="en-US" b="0" dirty="0"/>
              <a:t>Word2vec</a:t>
            </a:r>
          </a:p>
        </p:txBody>
      </p:sp>
      <p:sp>
        <p:nvSpPr>
          <p:cNvPr id="3" name="Content Placeholder 2"/>
          <p:cNvSpPr>
            <a:spLocks noGrp="1"/>
          </p:cNvSpPr>
          <p:nvPr>
            <p:ph idx="1"/>
          </p:nvPr>
        </p:nvSpPr>
        <p:spPr>
          <a:xfrm>
            <a:off x="1019298" y="1524000"/>
            <a:ext cx="10867901" cy="4555066"/>
          </a:xfrm>
        </p:spPr>
        <p:txBody>
          <a:bodyPr>
            <a:normAutofit fontScale="70000" lnSpcReduction="20000"/>
          </a:bodyPr>
          <a:lstStyle/>
          <a:p>
            <a:r>
              <a:rPr lang="en-US" sz="4400" dirty="0"/>
              <a:t>Popular embedding method</a:t>
            </a:r>
          </a:p>
          <a:p>
            <a:r>
              <a:rPr lang="en-US" sz="4400" dirty="0"/>
              <a:t>Fast to train</a:t>
            </a:r>
          </a:p>
          <a:p>
            <a:r>
              <a:rPr lang="en-US" sz="4400" dirty="0"/>
              <a:t>Code available on the web</a:t>
            </a:r>
          </a:p>
          <a:p>
            <a:r>
              <a:rPr lang="en-US" sz="4400" dirty="0"/>
              <a:t>Idea: </a:t>
            </a:r>
            <a:r>
              <a:rPr lang="en-US" sz="4400" b="1" dirty="0"/>
              <a:t>predict</a:t>
            </a:r>
            <a:r>
              <a:rPr lang="en-US" sz="4400" dirty="0"/>
              <a:t> rather than </a:t>
            </a:r>
            <a:r>
              <a:rPr lang="en-US" sz="4400" b="1" dirty="0"/>
              <a:t>count</a:t>
            </a:r>
          </a:p>
          <a:p>
            <a:r>
              <a:rPr lang="en-US" sz="4400" dirty="0"/>
              <a:t>Word2vec provides various options. We'll do:</a:t>
            </a:r>
          </a:p>
          <a:p>
            <a:r>
              <a:rPr lang="en-US" sz="4000" dirty="0"/>
              <a:t>	 </a:t>
            </a:r>
            <a:r>
              <a:rPr lang="en-US" sz="4000" b="1" dirty="0">
                <a:solidFill>
                  <a:srgbClr val="0000FF"/>
                </a:solidFill>
              </a:rPr>
              <a:t>skip-gram with negative sampling (SGNS)</a:t>
            </a:r>
          </a:p>
          <a:p>
            <a:br>
              <a:rPr lang="en-US" sz="4400" dirty="0"/>
            </a:br>
            <a:endParaRPr lang="en-US" sz="4400" dirty="0"/>
          </a:p>
          <a:p>
            <a:r>
              <a:rPr lang="en-US" sz="4400" b="1" dirty="0"/>
              <a:t> </a:t>
            </a:r>
          </a:p>
        </p:txBody>
      </p:sp>
    </p:spTree>
    <p:extLst>
      <p:ext uri="{BB962C8B-B14F-4D97-AF65-F5344CB8AC3E}">
        <p14:creationId xmlns:p14="http://schemas.microsoft.com/office/powerpoint/2010/main" val="1771250866"/>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286605"/>
            <a:ext cx="8823960" cy="1237396"/>
          </a:xfrm>
        </p:spPr>
        <p:txBody>
          <a:bodyPr/>
          <a:lstStyle/>
          <a:p>
            <a:r>
              <a:rPr lang="en-US" dirty="0"/>
              <a:t>Word2vec</a:t>
            </a:r>
          </a:p>
        </p:txBody>
      </p:sp>
      <p:sp>
        <p:nvSpPr>
          <p:cNvPr id="3" name="Content Placeholder 2"/>
          <p:cNvSpPr>
            <a:spLocks noGrp="1"/>
          </p:cNvSpPr>
          <p:nvPr>
            <p:ph idx="1"/>
          </p:nvPr>
        </p:nvSpPr>
        <p:spPr>
          <a:xfrm>
            <a:off x="762000" y="1676400"/>
            <a:ext cx="11277600" cy="5181600"/>
          </a:xfrm>
        </p:spPr>
        <p:txBody>
          <a:bodyPr>
            <a:normAutofit/>
          </a:bodyPr>
          <a:lstStyle/>
          <a:p>
            <a:r>
              <a:rPr lang="en-US" sz="3300" dirty="0"/>
              <a:t>Instead of </a:t>
            </a:r>
            <a:r>
              <a:rPr lang="en-US" sz="3300" b="1" dirty="0"/>
              <a:t>counting</a:t>
            </a:r>
            <a:r>
              <a:rPr lang="en-US" sz="3300" dirty="0"/>
              <a:t> how often each word </a:t>
            </a:r>
            <a:r>
              <a:rPr lang="en-US" sz="3300" i="1" dirty="0"/>
              <a:t>w</a:t>
            </a:r>
            <a:r>
              <a:rPr lang="en-US" sz="3300" dirty="0"/>
              <a:t> occurs near "</a:t>
            </a:r>
            <a:r>
              <a:rPr lang="en-US" sz="3300" i="1" dirty="0"/>
              <a:t>apricot"</a:t>
            </a:r>
          </a:p>
          <a:p>
            <a:pPr lvl="1"/>
            <a:r>
              <a:rPr lang="en-US" dirty="0"/>
              <a:t>Train a classifier on a binary </a:t>
            </a:r>
            <a:r>
              <a:rPr lang="en-US" b="1" dirty="0"/>
              <a:t>prediction</a:t>
            </a:r>
            <a:r>
              <a:rPr lang="en-US" dirty="0"/>
              <a:t> task:</a:t>
            </a:r>
          </a:p>
          <a:p>
            <a:pPr lvl="2"/>
            <a:r>
              <a:rPr lang="en-US" sz="2800" dirty="0"/>
              <a:t>Is </a:t>
            </a:r>
            <a:r>
              <a:rPr lang="en-US" sz="2800" i="1" dirty="0"/>
              <a:t>w </a:t>
            </a:r>
            <a:r>
              <a:rPr lang="en-US" sz="2800" dirty="0"/>
              <a:t>likely to show up near "</a:t>
            </a:r>
            <a:r>
              <a:rPr lang="en-US" sz="2800" i="1" dirty="0"/>
              <a:t>apricot"</a:t>
            </a:r>
            <a:r>
              <a:rPr lang="en-US" sz="2800" dirty="0"/>
              <a:t>?</a:t>
            </a:r>
            <a:endParaRPr lang="en-US" dirty="0"/>
          </a:p>
          <a:p>
            <a:r>
              <a:rPr lang="en-US" sz="3300" dirty="0"/>
              <a:t>We don’t actually care about this task</a:t>
            </a:r>
          </a:p>
          <a:p>
            <a:pPr lvl="2"/>
            <a:r>
              <a:rPr lang="en-US" sz="2800" dirty="0"/>
              <a:t>But we'll take the learned classifier weights as the word embeddings</a:t>
            </a:r>
          </a:p>
          <a:p>
            <a:r>
              <a:rPr lang="en-US" sz="3300" dirty="0"/>
              <a:t>Big idea:  </a:t>
            </a:r>
            <a:r>
              <a:rPr lang="en-US" sz="3300" b="1" dirty="0">
                <a:solidFill>
                  <a:srgbClr val="0000FF"/>
                </a:solidFill>
              </a:rPr>
              <a:t>self-supervision</a:t>
            </a:r>
            <a:r>
              <a:rPr lang="en-US" sz="3300" dirty="0"/>
              <a:t>: </a:t>
            </a:r>
          </a:p>
          <a:p>
            <a:pPr lvl="2"/>
            <a:r>
              <a:rPr lang="en-US" sz="2800" dirty="0"/>
              <a:t>A word c that occurs near apricot in the corpus acts as the gold "correct answer" for supervised learning</a:t>
            </a:r>
          </a:p>
          <a:p>
            <a:pPr lvl="2"/>
            <a:r>
              <a:rPr lang="en-US" sz="2800" dirty="0"/>
              <a:t>No need for human labels</a:t>
            </a:r>
          </a:p>
          <a:p>
            <a:pPr lvl="2"/>
            <a:r>
              <a:rPr lang="en-US" dirty="0" err="1"/>
              <a:t>Bengio</a:t>
            </a:r>
            <a:r>
              <a:rPr lang="en-US" dirty="0"/>
              <a:t> et al. (2003); </a:t>
            </a:r>
            <a:r>
              <a:rPr lang="en-US" dirty="0" err="1"/>
              <a:t>Collobert</a:t>
            </a:r>
            <a:r>
              <a:rPr lang="en-US" dirty="0"/>
              <a:t> et al. (2011) </a:t>
            </a:r>
          </a:p>
          <a:p>
            <a:pPr lvl="2"/>
            <a:endParaRPr lang="en-US" sz="2800" dirty="0"/>
          </a:p>
          <a:p>
            <a:endParaRPr lang="en-US" dirty="0"/>
          </a:p>
          <a:p>
            <a:endParaRPr lang="en-US" dirty="0"/>
          </a:p>
        </p:txBody>
      </p:sp>
    </p:spTree>
    <p:extLst>
      <p:ext uri="{BB962C8B-B14F-4D97-AF65-F5344CB8AC3E}">
        <p14:creationId xmlns:p14="http://schemas.microsoft.com/office/powerpoint/2010/main" val="2634988646"/>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190500"/>
            <a:ext cx="11247119" cy="990600"/>
          </a:xfrm>
        </p:spPr>
        <p:txBody>
          <a:bodyPr>
            <a:normAutofit fontScale="90000"/>
          </a:bodyPr>
          <a:lstStyle/>
          <a:p>
            <a:r>
              <a:rPr lang="en-US" sz="4200" b="0" dirty="0"/>
              <a:t>Approach: predict if candidate word </a:t>
            </a:r>
            <a:r>
              <a:rPr lang="en-US" sz="4200" b="0" i="1" dirty="0"/>
              <a:t>c</a:t>
            </a:r>
            <a:r>
              <a:rPr lang="en-US" sz="4200" b="0" dirty="0"/>
              <a:t> is a "</a:t>
            </a:r>
            <a:r>
              <a:rPr lang="en-US" sz="4200" b="0" dirty="0" err="1"/>
              <a:t>neighbour</a:t>
            </a:r>
            <a:r>
              <a:rPr lang="en-US" sz="4200" b="0" dirty="0"/>
              <a:t>"</a:t>
            </a:r>
          </a:p>
        </p:txBody>
      </p:sp>
      <p:sp>
        <p:nvSpPr>
          <p:cNvPr id="3" name="Content Placeholder 2"/>
          <p:cNvSpPr>
            <a:spLocks noGrp="1"/>
          </p:cNvSpPr>
          <p:nvPr>
            <p:ph idx="1"/>
          </p:nvPr>
        </p:nvSpPr>
        <p:spPr/>
        <p:txBody>
          <a:bodyPr>
            <a:normAutofit/>
          </a:bodyPr>
          <a:lstStyle/>
          <a:p>
            <a:pPr marL="514350" indent="-514350">
              <a:buFont typeface="+mj-lt"/>
              <a:buAutoNum type="arabicPeriod"/>
            </a:pPr>
            <a:r>
              <a:rPr lang="en-US" sz="3200" dirty="0"/>
              <a:t>Treat the target word </a:t>
            </a:r>
            <a:r>
              <a:rPr lang="en-US" sz="3200" i="1" dirty="0"/>
              <a:t>t</a:t>
            </a:r>
            <a:r>
              <a:rPr lang="en-US" sz="3200" dirty="0"/>
              <a:t> and a neighboring context word </a:t>
            </a:r>
            <a:r>
              <a:rPr lang="en-US" sz="3200" i="1" dirty="0"/>
              <a:t>c</a:t>
            </a:r>
            <a:r>
              <a:rPr lang="en-US" sz="3200" dirty="0"/>
              <a:t> as </a:t>
            </a:r>
            <a:r>
              <a:rPr lang="en-US" sz="3200" b="1" dirty="0"/>
              <a:t>positive examples</a:t>
            </a:r>
            <a:r>
              <a:rPr lang="en-US" sz="3200" dirty="0"/>
              <a:t>.</a:t>
            </a:r>
          </a:p>
          <a:p>
            <a:pPr marL="514350" indent="-514350">
              <a:buFont typeface="+mj-lt"/>
              <a:buAutoNum type="arabicPeriod"/>
            </a:pPr>
            <a:r>
              <a:rPr lang="en-US" sz="3200" dirty="0"/>
              <a:t>Randomly sample other words in the lexicon to get negative examples</a:t>
            </a:r>
          </a:p>
          <a:p>
            <a:pPr marL="514350" indent="-514350">
              <a:buFont typeface="+mj-lt"/>
              <a:buAutoNum type="arabicPeriod"/>
            </a:pPr>
            <a:r>
              <a:rPr lang="en-US" sz="3200" dirty="0"/>
              <a:t>Use logistic regression to train a classifier to distinguish those two cases</a:t>
            </a:r>
          </a:p>
          <a:p>
            <a:pPr marL="514350" indent="-514350">
              <a:buFont typeface="+mj-lt"/>
              <a:buAutoNum type="arabicPeriod"/>
            </a:pPr>
            <a:r>
              <a:rPr lang="en-US" sz="3200" dirty="0"/>
              <a:t>Use the learned weights as the embeddings</a:t>
            </a:r>
          </a:p>
          <a:p>
            <a:endParaRPr lang="en-US" dirty="0"/>
          </a:p>
          <a:p>
            <a:endParaRPr lang="en-US" dirty="0"/>
          </a:p>
        </p:txBody>
      </p:sp>
    </p:spTree>
    <p:extLst>
      <p:ext uri="{BB962C8B-B14F-4D97-AF65-F5344CB8AC3E}">
        <p14:creationId xmlns:p14="http://schemas.microsoft.com/office/powerpoint/2010/main" val="3900406766"/>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a:t>Skip-Gram Training Data</a:t>
            </a:r>
          </a:p>
        </p:txBody>
      </p:sp>
      <p:sp>
        <p:nvSpPr>
          <p:cNvPr id="3" name="Content Placeholder 2"/>
          <p:cNvSpPr>
            <a:spLocks noGrp="1"/>
          </p:cNvSpPr>
          <p:nvPr>
            <p:ph idx="1"/>
          </p:nvPr>
        </p:nvSpPr>
        <p:spPr>
          <a:xfrm>
            <a:off x="1752602" y="1845734"/>
            <a:ext cx="8915399" cy="4707466"/>
          </a:xfrm>
        </p:spPr>
        <p:txBody>
          <a:bodyPr>
            <a:normAutofit/>
          </a:bodyPr>
          <a:lstStyle/>
          <a:p>
            <a:r>
              <a:rPr lang="en-US" sz="3200" dirty="0"/>
              <a:t>Assume a +/- 2 word window, given training sentence:</a:t>
            </a:r>
          </a:p>
          <a:p>
            <a:endParaRPr lang="en-US" sz="3200" dirty="0"/>
          </a:p>
          <a:p>
            <a:pPr marL="201168" lvl="1" indent="0">
              <a:spcAft>
                <a:spcPts val="0"/>
              </a:spcAft>
              <a:buNone/>
            </a:pPr>
            <a:r>
              <a:rPr lang="en-US" sz="3200" dirty="0"/>
              <a:t>…lemon, a [tablespoon of  apricot  jam,   a]  pinch…</a:t>
            </a:r>
          </a:p>
          <a:p>
            <a:pPr marL="0" indent="0">
              <a:spcBef>
                <a:spcPts val="0"/>
              </a:spcBef>
            </a:pPr>
            <a:r>
              <a:rPr lang="en-US" sz="2800" dirty="0">
                <a:latin typeface="Times New Roman" panose="02020603050405020304" pitchFamily="18" charset="0"/>
                <a:cs typeface="Times New Roman" panose="02020603050405020304" pitchFamily="18" charset="0"/>
              </a:rPr>
              <a:t>                        c1                   c2 </a:t>
            </a:r>
            <a:r>
              <a:rPr lang="en-US" sz="2800" dirty="0">
                <a:solidFill>
                  <a:srgbClr val="FF0000"/>
                </a:solidFill>
                <a:latin typeface="Times New Roman" panose="02020603050405020304" pitchFamily="18" charset="0"/>
                <a:cs typeface="Times New Roman" panose="02020603050405020304" pitchFamily="18" charset="0"/>
              </a:rPr>
              <a:t>                </a:t>
            </a:r>
            <a:r>
              <a:rPr lang="en-US" sz="2800" dirty="0">
                <a:latin typeface="Times New Roman" panose="02020603050405020304" pitchFamily="18" charset="0"/>
                <a:cs typeface="Times New Roman" panose="02020603050405020304" pitchFamily="18" charset="0"/>
              </a:rPr>
              <a:t>c3      c4</a:t>
            </a:r>
          </a:p>
          <a:p>
            <a:endParaRPr lang="en-US" sz="3200" dirty="0"/>
          </a:p>
        </p:txBody>
      </p:sp>
      <p:sp>
        <p:nvSpPr>
          <p:cNvPr id="6" name="Rounded Rectangle 5">
            <a:extLst>
              <a:ext uri="{FF2B5EF4-FFF2-40B4-BE49-F238E27FC236}">
                <a16:creationId xmlns:a16="http://schemas.microsoft.com/office/drawing/2014/main" id="{2DC57D5D-02C0-314D-BE90-FF44065BE762}"/>
              </a:ext>
            </a:extLst>
          </p:cNvPr>
          <p:cNvSpPr/>
          <p:nvPr/>
        </p:nvSpPr>
        <p:spPr bwMode="auto">
          <a:xfrm>
            <a:off x="3808771" y="3048000"/>
            <a:ext cx="5142310" cy="374571"/>
          </a:xfrm>
          <a:prstGeom prst="roundRect">
            <a:avLst/>
          </a:prstGeom>
          <a:solidFill>
            <a:srgbClr val="FFFF00">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dirty="0">
              <a:solidFill>
                <a:srgbClr val="009900"/>
              </a:solidFill>
              <a:latin typeface="Tahoma" charset="0"/>
            </a:endParaRPr>
          </a:p>
        </p:txBody>
      </p:sp>
      <p:sp>
        <p:nvSpPr>
          <p:cNvPr id="7" name="Rounded Rectangle 6">
            <a:extLst>
              <a:ext uri="{FF2B5EF4-FFF2-40B4-BE49-F238E27FC236}">
                <a16:creationId xmlns:a16="http://schemas.microsoft.com/office/drawing/2014/main" id="{C98D6C3B-275A-4E46-806B-FE9D39094B33}"/>
              </a:ext>
            </a:extLst>
          </p:cNvPr>
          <p:cNvSpPr/>
          <p:nvPr/>
        </p:nvSpPr>
        <p:spPr bwMode="auto">
          <a:xfrm>
            <a:off x="6400800" y="3048000"/>
            <a:ext cx="1163875" cy="374571"/>
          </a:xfrm>
          <a:prstGeom prst="roundRect">
            <a:avLst/>
          </a:prstGeom>
          <a:solidFill>
            <a:srgbClr val="FF0066">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
        <p:nvSpPr>
          <p:cNvPr id="4" name="Rectangle 3">
            <a:extLst>
              <a:ext uri="{FF2B5EF4-FFF2-40B4-BE49-F238E27FC236}">
                <a16:creationId xmlns:a16="http://schemas.microsoft.com/office/drawing/2014/main" id="{9C2EB398-8330-8648-A675-D62025B78526}"/>
              </a:ext>
            </a:extLst>
          </p:cNvPr>
          <p:cNvSpPr/>
          <p:nvPr/>
        </p:nvSpPr>
        <p:spPr>
          <a:xfrm>
            <a:off x="1666191" y="3352800"/>
            <a:ext cx="5953809" cy="523220"/>
          </a:xfrm>
          <a:prstGeom prst="rect">
            <a:avLst/>
          </a:prstGeom>
        </p:spPr>
        <p:txBody>
          <a:bodyPr wrap="none">
            <a:spAutoFit/>
          </a:bodyPr>
          <a:lstStyle/>
          <a:p>
            <a:r>
              <a:rPr lang="en-US" sz="2800" dirty="0">
                <a:latin typeface="Times New Roman" panose="02020603050405020304" pitchFamily="18" charset="0"/>
                <a:cs typeface="Times New Roman" panose="02020603050405020304" pitchFamily="18" charset="0"/>
              </a:rPr>
              <a:t>		                                </a:t>
            </a:r>
            <a:r>
              <a:rPr lang="en-US" sz="2800" dirty="0">
                <a:solidFill>
                  <a:srgbClr val="FF0000"/>
                </a:solidFill>
                <a:latin typeface="Times New Roman" panose="02020603050405020304" pitchFamily="18" charset="0"/>
                <a:cs typeface="Times New Roman" panose="02020603050405020304" pitchFamily="18" charset="0"/>
              </a:rPr>
              <a:t>[target]</a:t>
            </a:r>
            <a:endParaRPr lang="en-US"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140497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4" grpId="0"/>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a:t>Skip-Gram Classifier</a:t>
            </a:r>
          </a:p>
        </p:txBody>
      </p:sp>
      <p:sp>
        <p:nvSpPr>
          <p:cNvPr id="3" name="Content Placeholder 2"/>
          <p:cNvSpPr>
            <a:spLocks noGrp="1"/>
          </p:cNvSpPr>
          <p:nvPr>
            <p:ph idx="1"/>
          </p:nvPr>
        </p:nvSpPr>
        <p:spPr>
          <a:xfrm>
            <a:off x="1219200" y="1371599"/>
            <a:ext cx="10972800" cy="5326797"/>
          </a:xfrm>
        </p:spPr>
        <p:txBody>
          <a:bodyPr>
            <a:normAutofit lnSpcReduction="10000"/>
          </a:bodyPr>
          <a:lstStyle/>
          <a:p>
            <a:r>
              <a:rPr lang="en-US" sz="3200" dirty="0"/>
              <a:t>(assuming a +/- 2 word window)</a:t>
            </a:r>
          </a:p>
          <a:p>
            <a:endParaRPr lang="en-US" sz="3200" dirty="0"/>
          </a:p>
          <a:p>
            <a:pPr marL="201168" lvl="1" indent="0">
              <a:spcAft>
                <a:spcPts val="0"/>
              </a:spcAft>
              <a:buNone/>
            </a:pPr>
            <a:r>
              <a:rPr lang="en-US" sz="3200" dirty="0"/>
              <a:t>…lemon, a [tablespoon of  apricot  jam,   a]  pinch…</a:t>
            </a:r>
          </a:p>
          <a:p>
            <a:pPr marL="0" indent="0">
              <a:spcBef>
                <a:spcPts val="0"/>
              </a:spcBef>
            </a:pPr>
            <a:r>
              <a:rPr lang="en-US" sz="2800" dirty="0">
                <a:latin typeface="Times New Roman" panose="02020603050405020304" pitchFamily="18" charset="0"/>
                <a:cs typeface="Times New Roman" panose="02020603050405020304" pitchFamily="18" charset="0"/>
              </a:rPr>
              <a:t>                        c1                   c2 </a:t>
            </a:r>
            <a:r>
              <a:rPr lang="en-US" sz="2800" dirty="0">
                <a:solidFill>
                  <a:srgbClr val="FF0000"/>
                </a:solidFill>
                <a:latin typeface="Times New Roman" panose="02020603050405020304" pitchFamily="18" charset="0"/>
                <a:cs typeface="Times New Roman" panose="02020603050405020304" pitchFamily="18" charset="0"/>
              </a:rPr>
              <a:t>[target]</a:t>
            </a:r>
            <a:r>
              <a:rPr lang="en-US" sz="2800" dirty="0">
                <a:latin typeface="Times New Roman" panose="02020603050405020304" pitchFamily="18" charset="0"/>
                <a:cs typeface="Times New Roman" panose="02020603050405020304" pitchFamily="18" charset="0"/>
              </a:rPr>
              <a:t>    c3      c4</a:t>
            </a:r>
          </a:p>
          <a:p>
            <a:pPr marL="0" indent="0">
              <a:spcBef>
                <a:spcPts val="0"/>
              </a:spcBef>
            </a:pPr>
            <a:endParaRPr lang="en-US" sz="2800" dirty="0">
              <a:latin typeface="Times New Roman" panose="02020603050405020304" pitchFamily="18" charset="0"/>
              <a:cs typeface="Times New Roman" panose="02020603050405020304" pitchFamily="18" charset="0"/>
            </a:endParaRPr>
          </a:p>
          <a:p>
            <a:pPr marL="0" indent="0">
              <a:spcBef>
                <a:spcPts val="0"/>
              </a:spcBef>
            </a:pPr>
            <a:r>
              <a:rPr lang="en-US" sz="2800" dirty="0">
                <a:latin typeface="Calibri" panose="020F0502020204030204" pitchFamily="34" charset="0"/>
                <a:cs typeface="Calibri" panose="020F0502020204030204" pitchFamily="34" charset="0"/>
              </a:rPr>
              <a:t>Goal: train a classifier that is given a candidate (</a:t>
            </a:r>
            <a:r>
              <a:rPr lang="en-US" sz="2800" b="1" dirty="0">
                <a:latin typeface="Calibri" panose="020F0502020204030204" pitchFamily="34" charset="0"/>
                <a:cs typeface="Calibri" panose="020F0502020204030204" pitchFamily="34" charset="0"/>
              </a:rPr>
              <a:t>w</a:t>
            </a:r>
            <a:r>
              <a:rPr lang="en-US" sz="2800" dirty="0">
                <a:latin typeface="Calibri" panose="020F0502020204030204" pitchFamily="34" charset="0"/>
                <a:cs typeface="Calibri" panose="020F0502020204030204" pitchFamily="34" charset="0"/>
              </a:rPr>
              <a:t>ord, </a:t>
            </a:r>
            <a:r>
              <a:rPr lang="en-US" sz="2800" b="1" dirty="0">
                <a:latin typeface="Calibri" panose="020F0502020204030204" pitchFamily="34" charset="0"/>
                <a:cs typeface="Calibri" panose="020F0502020204030204" pitchFamily="34" charset="0"/>
              </a:rPr>
              <a:t>c</a:t>
            </a:r>
            <a:r>
              <a:rPr lang="en-US" sz="2800" dirty="0">
                <a:latin typeface="Calibri" panose="020F0502020204030204" pitchFamily="34" charset="0"/>
                <a:cs typeface="Calibri" panose="020F0502020204030204" pitchFamily="34" charset="0"/>
              </a:rPr>
              <a:t>ontext) pair</a:t>
            </a:r>
          </a:p>
          <a:p>
            <a:pPr marL="0" indent="0">
              <a:spcBef>
                <a:spcPts val="0"/>
              </a:spcBef>
            </a:pPr>
            <a:r>
              <a:rPr lang="en-US" sz="2800" dirty="0">
                <a:latin typeface="Calibri" panose="020F0502020204030204" pitchFamily="34" charset="0"/>
                <a:cs typeface="Calibri" panose="020F0502020204030204" pitchFamily="34" charset="0"/>
              </a:rPr>
              <a:t>		 (apricot, jam)</a:t>
            </a:r>
          </a:p>
          <a:p>
            <a:pPr marL="0" indent="0">
              <a:spcBef>
                <a:spcPts val="0"/>
              </a:spcBef>
            </a:pPr>
            <a:r>
              <a:rPr lang="en-US" sz="2800" dirty="0">
                <a:latin typeface="Calibri" panose="020F0502020204030204" pitchFamily="34" charset="0"/>
                <a:cs typeface="Calibri" panose="020F0502020204030204" pitchFamily="34" charset="0"/>
              </a:rPr>
              <a:t> 		 (apricot, aardvark)</a:t>
            </a:r>
          </a:p>
          <a:p>
            <a:pPr marL="0" indent="0">
              <a:spcBef>
                <a:spcPts val="0"/>
              </a:spcBef>
            </a:pPr>
            <a:r>
              <a:rPr lang="en-US" sz="2800" dirty="0">
                <a:latin typeface="Calibri" panose="020F0502020204030204" pitchFamily="34" charset="0"/>
                <a:cs typeface="Calibri" panose="020F0502020204030204" pitchFamily="34" charset="0"/>
              </a:rPr>
              <a:t>		…</a:t>
            </a:r>
          </a:p>
          <a:p>
            <a:pPr marL="0" indent="0">
              <a:spcBef>
                <a:spcPts val="0"/>
              </a:spcBef>
            </a:pPr>
            <a:r>
              <a:rPr lang="en-US" sz="2800" dirty="0">
                <a:latin typeface="Calibri" panose="020F0502020204030204" pitchFamily="34" charset="0"/>
                <a:cs typeface="Calibri" panose="020F0502020204030204" pitchFamily="34" charset="0"/>
              </a:rPr>
              <a:t>And assigns each pair a probability: </a:t>
            </a:r>
          </a:p>
          <a:p>
            <a:pPr marL="0" indent="0">
              <a:spcBef>
                <a:spcPts val="0"/>
              </a:spcBef>
            </a:pPr>
            <a:r>
              <a:rPr lang="en-US" sz="2800" dirty="0">
                <a:latin typeface="Calibri" panose="020F0502020204030204" pitchFamily="34" charset="0"/>
                <a:cs typeface="Calibri" panose="020F0502020204030204" pitchFamily="34" charset="0"/>
              </a:rPr>
              <a:t>	</a:t>
            </a:r>
            <a:r>
              <a:rPr lang="en-US" sz="3000" i="1" dirty="0"/>
              <a:t>P</a:t>
            </a:r>
            <a:r>
              <a:rPr lang="en-US" sz="3000" dirty="0"/>
              <a:t>(+|</a:t>
            </a:r>
            <a:r>
              <a:rPr lang="en-US" sz="3000" i="1" dirty="0"/>
              <a:t>w</a:t>
            </a:r>
            <a:r>
              <a:rPr lang="en-US" sz="3000" dirty="0"/>
              <a:t>, </a:t>
            </a:r>
            <a:r>
              <a:rPr lang="en-US" sz="3000" i="1" dirty="0"/>
              <a:t>c</a:t>
            </a:r>
            <a:r>
              <a:rPr lang="en-US" sz="3000" dirty="0"/>
              <a:t>) </a:t>
            </a:r>
          </a:p>
          <a:p>
            <a:pPr marL="0" indent="0">
              <a:spcBef>
                <a:spcPts val="0"/>
              </a:spcBef>
            </a:pPr>
            <a:r>
              <a:rPr lang="en-US" sz="3000" i="1" dirty="0"/>
              <a:t>	P</a:t>
            </a:r>
            <a:r>
              <a:rPr lang="en-US" sz="3000" dirty="0"/>
              <a:t>(−|</a:t>
            </a:r>
            <a:r>
              <a:rPr lang="en-US" sz="3000" i="1" dirty="0"/>
              <a:t>w</a:t>
            </a:r>
            <a:r>
              <a:rPr lang="en-US" sz="3000" dirty="0"/>
              <a:t>, </a:t>
            </a:r>
            <a:r>
              <a:rPr lang="en-US" sz="3000" i="1" dirty="0"/>
              <a:t>c</a:t>
            </a:r>
            <a:r>
              <a:rPr lang="en-US" sz="3000" dirty="0"/>
              <a:t>) = 1 − </a:t>
            </a:r>
            <a:r>
              <a:rPr lang="en-US" sz="3000" i="1" dirty="0"/>
              <a:t>P</a:t>
            </a:r>
            <a:r>
              <a:rPr lang="en-US" sz="3000" dirty="0"/>
              <a:t>(+|</a:t>
            </a:r>
            <a:r>
              <a:rPr lang="en-US" sz="3000" i="1" dirty="0"/>
              <a:t>w</a:t>
            </a:r>
            <a:r>
              <a:rPr lang="en-US" sz="3000" dirty="0"/>
              <a:t>, </a:t>
            </a:r>
            <a:r>
              <a:rPr lang="en-US" sz="3000" i="1" dirty="0"/>
              <a:t>c</a:t>
            </a:r>
            <a:r>
              <a:rPr lang="en-US" sz="3000" dirty="0"/>
              <a:t>) </a:t>
            </a:r>
          </a:p>
          <a:p>
            <a:pPr marL="0" indent="0">
              <a:spcBef>
                <a:spcPts val="0"/>
              </a:spcBef>
            </a:pPr>
            <a:endParaRPr lang="en-US" sz="3000" dirty="0"/>
          </a:p>
          <a:p>
            <a:pPr marL="0" indent="0">
              <a:spcBef>
                <a:spcPts val="0"/>
              </a:spcBef>
            </a:pPr>
            <a:endParaRPr lang="en-US" sz="2800" dirty="0">
              <a:latin typeface="Calibri" panose="020F0502020204030204" pitchFamily="34" charset="0"/>
              <a:cs typeface="Calibri" panose="020F0502020204030204" pitchFamily="34" charset="0"/>
            </a:endParaRPr>
          </a:p>
          <a:p>
            <a:pPr marL="0" indent="0">
              <a:spcBef>
                <a:spcPts val="0"/>
              </a:spcBef>
            </a:pPr>
            <a:endParaRPr lang="en-US" sz="2800" dirty="0">
              <a:latin typeface="Calibri" panose="020F0502020204030204" pitchFamily="34" charset="0"/>
              <a:cs typeface="Calibri" panose="020F0502020204030204" pitchFamily="34" charset="0"/>
            </a:endParaRPr>
          </a:p>
          <a:p>
            <a:endParaRPr lang="en-US" sz="3200" dirty="0"/>
          </a:p>
        </p:txBody>
      </p:sp>
      <p:sp>
        <p:nvSpPr>
          <p:cNvPr id="6" name="Rounded Rectangle 5">
            <a:extLst>
              <a:ext uri="{FF2B5EF4-FFF2-40B4-BE49-F238E27FC236}">
                <a16:creationId xmlns:a16="http://schemas.microsoft.com/office/drawing/2014/main" id="{2DC57D5D-02C0-314D-BE90-FF44065BE762}"/>
              </a:ext>
            </a:extLst>
          </p:cNvPr>
          <p:cNvSpPr/>
          <p:nvPr/>
        </p:nvSpPr>
        <p:spPr bwMode="auto">
          <a:xfrm>
            <a:off x="3352800" y="2590800"/>
            <a:ext cx="5142310" cy="374571"/>
          </a:xfrm>
          <a:prstGeom prst="roundRect">
            <a:avLst/>
          </a:prstGeom>
          <a:solidFill>
            <a:srgbClr val="FFFF00">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dirty="0">
              <a:solidFill>
                <a:srgbClr val="009900"/>
              </a:solidFill>
              <a:latin typeface="Tahoma" charset="0"/>
            </a:endParaRPr>
          </a:p>
        </p:txBody>
      </p:sp>
      <p:sp>
        <p:nvSpPr>
          <p:cNvPr id="7" name="Rounded Rectangle 6">
            <a:extLst>
              <a:ext uri="{FF2B5EF4-FFF2-40B4-BE49-F238E27FC236}">
                <a16:creationId xmlns:a16="http://schemas.microsoft.com/office/drawing/2014/main" id="{C98D6C3B-275A-4E46-806B-FE9D39094B33}"/>
              </a:ext>
            </a:extLst>
          </p:cNvPr>
          <p:cNvSpPr/>
          <p:nvPr/>
        </p:nvSpPr>
        <p:spPr bwMode="auto">
          <a:xfrm>
            <a:off x="5846525" y="2590800"/>
            <a:ext cx="1163875" cy="374571"/>
          </a:xfrm>
          <a:prstGeom prst="roundRect">
            <a:avLst/>
          </a:prstGeom>
          <a:solidFill>
            <a:srgbClr val="FF0066">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Tree>
    <p:extLst>
      <p:ext uri="{BB962C8B-B14F-4D97-AF65-F5344CB8AC3E}">
        <p14:creationId xmlns:p14="http://schemas.microsoft.com/office/powerpoint/2010/main" val="133825914"/>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8F3F83-5178-9748-9912-E4A277048490}"/>
              </a:ext>
            </a:extLst>
          </p:cNvPr>
          <p:cNvSpPr>
            <a:spLocks noGrp="1"/>
          </p:cNvSpPr>
          <p:nvPr>
            <p:ph type="title"/>
          </p:nvPr>
        </p:nvSpPr>
        <p:spPr/>
        <p:txBody>
          <a:bodyPr/>
          <a:lstStyle/>
          <a:p>
            <a:r>
              <a:rPr lang="en-US" dirty="0"/>
              <a:t>Skip-gram classifier: summary</a:t>
            </a:r>
          </a:p>
        </p:txBody>
      </p:sp>
      <p:sp>
        <p:nvSpPr>
          <p:cNvPr id="3" name="Content Placeholder 2">
            <a:extLst>
              <a:ext uri="{FF2B5EF4-FFF2-40B4-BE49-F238E27FC236}">
                <a16:creationId xmlns:a16="http://schemas.microsoft.com/office/drawing/2014/main" id="{7750CA1F-2951-E24E-B20D-2F60E5E558B0}"/>
              </a:ext>
            </a:extLst>
          </p:cNvPr>
          <p:cNvSpPr>
            <a:spLocks noGrp="1"/>
          </p:cNvSpPr>
          <p:nvPr>
            <p:ph idx="1"/>
          </p:nvPr>
        </p:nvSpPr>
        <p:spPr>
          <a:xfrm>
            <a:off x="1097281" y="1600200"/>
            <a:ext cx="11094719" cy="4572000"/>
          </a:xfrm>
        </p:spPr>
        <p:txBody>
          <a:bodyPr>
            <a:normAutofit lnSpcReduction="10000"/>
          </a:bodyPr>
          <a:lstStyle/>
          <a:p>
            <a:r>
              <a:rPr lang="en-US" dirty="0"/>
              <a:t>A probabilistic classifier, given </a:t>
            </a:r>
          </a:p>
          <a:p>
            <a:pPr marL="1100653" lvl="1" indent="-571500">
              <a:buFont typeface="Arial" panose="020B0604020202020204" pitchFamily="34" charset="0"/>
              <a:buChar char="•"/>
            </a:pPr>
            <a:r>
              <a:rPr lang="en-US" sz="3600" dirty="0"/>
              <a:t>a test target word </a:t>
            </a:r>
            <a:r>
              <a:rPr lang="en-US" sz="3600" i="1" dirty="0"/>
              <a:t>w </a:t>
            </a:r>
          </a:p>
          <a:p>
            <a:pPr marL="1100653" lvl="1" indent="-571500">
              <a:buFont typeface="Arial" panose="020B0604020202020204" pitchFamily="34" charset="0"/>
              <a:buChar char="•"/>
            </a:pPr>
            <a:r>
              <a:rPr lang="en-US" sz="3600" dirty="0"/>
              <a:t>its context window of </a:t>
            </a:r>
            <a:r>
              <a:rPr lang="en-US" sz="3600" i="1" dirty="0"/>
              <a:t>L </a:t>
            </a:r>
            <a:r>
              <a:rPr lang="en-US" sz="3600" dirty="0"/>
              <a:t>words </a:t>
            </a:r>
            <a:r>
              <a:rPr lang="en-US" sz="3600" i="1" dirty="0"/>
              <a:t>c</a:t>
            </a:r>
            <a:r>
              <a:rPr lang="en-US" sz="3600" baseline="-25000" dirty="0"/>
              <a:t>1:</a:t>
            </a:r>
            <a:r>
              <a:rPr lang="en-US" sz="3600" i="1" baseline="-25000" dirty="0"/>
              <a:t>L</a:t>
            </a:r>
            <a:endParaRPr lang="en-US" sz="3600" dirty="0"/>
          </a:p>
          <a:p>
            <a:r>
              <a:rPr lang="en-US" dirty="0"/>
              <a:t>Estimates probability that w occurs in this window based on similarity of w (embeddings) to </a:t>
            </a:r>
            <a:r>
              <a:rPr lang="en-US" sz="4000" i="1" dirty="0"/>
              <a:t>c</a:t>
            </a:r>
            <a:r>
              <a:rPr lang="en-US" sz="4000" baseline="-25000" dirty="0"/>
              <a:t>1:</a:t>
            </a:r>
            <a:r>
              <a:rPr lang="en-US" sz="4000" i="1" baseline="-25000" dirty="0"/>
              <a:t>L</a:t>
            </a:r>
            <a:r>
              <a:rPr lang="en-US" sz="4000" dirty="0"/>
              <a:t> </a:t>
            </a:r>
            <a:r>
              <a:rPr lang="en-US" dirty="0"/>
              <a:t>(embeddings).</a:t>
            </a:r>
          </a:p>
          <a:p>
            <a:endParaRPr lang="en-US" dirty="0"/>
          </a:p>
          <a:p>
            <a:r>
              <a:rPr lang="en-US" dirty="0"/>
              <a:t>To compute this, we just need embeddings for all the words.</a:t>
            </a:r>
          </a:p>
        </p:txBody>
      </p:sp>
    </p:spTree>
    <p:extLst>
      <p:ext uri="{BB962C8B-B14F-4D97-AF65-F5344CB8AC3E}">
        <p14:creationId xmlns:p14="http://schemas.microsoft.com/office/powerpoint/2010/main" val="2289992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22F2A8-0384-4B49-9319-CD30ECB335C1}"/>
              </a:ext>
            </a:extLst>
          </p:cNvPr>
          <p:cNvSpPr>
            <a:spLocks noGrp="1"/>
          </p:cNvSpPr>
          <p:nvPr>
            <p:ph type="title"/>
          </p:nvPr>
        </p:nvSpPr>
        <p:spPr>
          <a:xfrm>
            <a:off x="533400" y="159603"/>
            <a:ext cx="11430000" cy="907196"/>
          </a:xfrm>
        </p:spPr>
        <p:txBody>
          <a:bodyPr>
            <a:normAutofit fontScale="90000"/>
          </a:bodyPr>
          <a:lstStyle/>
          <a:p>
            <a:r>
              <a:rPr lang="en-US" dirty="0"/>
              <a:t>These embeddings we'll need: a set for w, a set for c</a:t>
            </a:r>
          </a:p>
        </p:txBody>
      </p:sp>
      <p:pic>
        <p:nvPicPr>
          <p:cNvPr id="5" name="Content Placeholder 4">
            <a:extLst>
              <a:ext uri="{FF2B5EF4-FFF2-40B4-BE49-F238E27FC236}">
                <a16:creationId xmlns:a16="http://schemas.microsoft.com/office/drawing/2014/main" id="{7382CE1D-DA01-A84B-9AA2-2A131B5FD4A4}"/>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416688" y="1522291"/>
            <a:ext cx="7358623" cy="5105401"/>
          </a:xfrm>
        </p:spPr>
      </p:pic>
    </p:spTree>
    <p:extLst>
      <p:ext uri="{BB962C8B-B14F-4D97-AF65-F5344CB8AC3E}">
        <p14:creationId xmlns:p14="http://schemas.microsoft.com/office/powerpoint/2010/main" val="46007904"/>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Word2vec</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208747199"/>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Grp="1" noChangeArrowheads="1"/>
          </p:cNvSpPr>
          <p:nvPr>
            <p:ph type="title"/>
          </p:nvPr>
        </p:nvSpPr>
        <p:spPr/>
        <p:txBody>
          <a:bodyPr/>
          <a:lstStyle/>
          <a:p>
            <a:r>
              <a:rPr lang="en-US" dirty="0"/>
              <a:t>Relation: </a:t>
            </a:r>
            <a:r>
              <a:rPr lang="en-US" b="1" dirty="0"/>
              <a:t>Synonymy</a:t>
            </a:r>
            <a:r>
              <a:rPr lang="en-US" dirty="0"/>
              <a:t>?</a:t>
            </a:r>
          </a:p>
        </p:txBody>
      </p:sp>
      <p:sp>
        <p:nvSpPr>
          <p:cNvPr id="1458179" name="Rectangle 3"/>
          <p:cNvSpPr>
            <a:spLocks noGrp="1" noChangeArrowheads="1"/>
          </p:cNvSpPr>
          <p:nvPr>
            <p:ph idx="1"/>
          </p:nvPr>
        </p:nvSpPr>
        <p:spPr/>
        <p:txBody>
          <a:bodyPr>
            <a:noAutofit/>
          </a:bodyPr>
          <a:lstStyle/>
          <a:p>
            <a:pPr marL="201168" lvl="1" indent="0">
              <a:buNone/>
            </a:pPr>
            <a:r>
              <a:rPr lang="en-US" sz="4000" dirty="0"/>
              <a:t>water/H</a:t>
            </a:r>
            <a:r>
              <a:rPr lang="en-US" sz="4000" baseline="-25000" dirty="0"/>
              <a:t>2</a:t>
            </a:r>
            <a:r>
              <a:rPr lang="en-US" sz="4000" dirty="0"/>
              <a:t>0</a:t>
            </a:r>
          </a:p>
          <a:p>
            <a:pPr marL="201168" lvl="1" indent="0">
              <a:buNone/>
            </a:pPr>
            <a:r>
              <a:rPr lang="en-US" sz="4000" dirty="0"/>
              <a:t>	"H</a:t>
            </a:r>
            <a:r>
              <a:rPr lang="en-US" sz="4000" baseline="-25000" dirty="0"/>
              <a:t>2</a:t>
            </a:r>
            <a:r>
              <a:rPr lang="en-US" sz="4000" dirty="0"/>
              <a:t>0" in a surfing guide?</a:t>
            </a:r>
          </a:p>
          <a:p>
            <a:pPr marL="201168" lvl="1" indent="0">
              <a:buNone/>
            </a:pPr>
            <a:r>
              <a:rPr lang="en-US" sz="4000" dirty="0"/>
              <a:t>big/large</a:t>
            </a:r>
          </a:p>
          <a:p>
            <a:pPr marL="201168" lvl="1" indent="0">
              <a:buNone/>
            </a:pPr>
            <a:r>
              <a:rPr lang="en-US" sz="4000" dirty="0"/>
              <a:t>	my big sister != my large sister</a:t>
            </a:r>
          </a:p>
        </p:txBody>
      </p:sp>
    </p:spTree>
    <p:extLst>
      <p:ext uri="{BB962C8B-B14F-4D97-AF65-F5344CB8AC3E}">
        <p14:creationId xmlns:p14="http://schemas.microsoft.com/office/powerpoint/2010/main" val="39188252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58179">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58179">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5817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Word2vec: Learning the embeddings</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792404520"/>
      </p:ext>
    </p:extLst>
  </p:cSld>
  <p:clrMapOvr>
    <a:masterClrMapping/>
  </p:clrMapOvr>
  <p:transition/>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a:t>Skip-Gram Training data</a:t>
            </a:r>
          </a:p>
        </p:txBody>
      </p:sp>
      <p:sp>
        <p:nvSpPr>
          <p:cNvPr id="3" name="Content Placeholder 2"/>
          <p:cNvSpPr>
            <a:spLocks noGrp="1"/>
          </p:cNvSpPr>
          <p:nvPr>
            <p:ph idx="1"/>
          </p:nvPr>
        </p:nvSpPr>
        <p:spPr>
          <a:xfrm>
            <a:off x="1828801" y="1845734"/>
            <a:ext cx="8839200" cy="2116666"/>
          </a:xfrm>
          <a:solidFill>
            <a:srgbClr val="FFFFFF"/>
          </a:solidFill>
        </p:spPr>
        <p:txBody>
          <a:bodyPr>
            <a:noAutofit/>
          </a:bodyPr>
          <a:lstStyle/>
          <a:p>
            <a:pPr marL="0" indent="0"/>
            <a:endParaRPr lang="en-US" sz="3200" dirty="0"/>
          </a:p>
          <a:p>
            <a:pPr marL="201168" lvl="1" indent="0">
              <a:spcAft>
                <a:spcPts val="0"/>
              </a:spcAft>
              <a:buNone/>
            </a:pPr>
            <a:r>
              <a:rPr lang="en-US" sz="3200" dirty="0"/>
              <a:t>…lemon, a [tablespoon of  apricot  jam,   a]  pinch…</a:t>
            </a:r>
          </a:p>
          <a:p>
            <a:pPr marL="0" indent="0">
              <a:spcBef>
                <a:spcPts val="0"/>
              </a:spcBef>
            </a:pPr>
            <a:r>
              <a:rPr lang="en-US" sz="2800" dirty="0">
                <a:latin typeface="Times New Roman" panose="02020603050405020304" pitchFamily="18" charset="0"/>
                <a:cs typeface="Times New Roman" panose="02020603050405020304" pitchFamily="18" charset="0"/>
              </a:rPr>
              <a:t>                        c1                   c2 </a:t>
            </a:r>
            <a:r>
              <a:rPr lang="en-US" sz="2800" dirty="0">
                <a:solidFill>
                  <a:srgbClr val="FF0000"/>
                </a:solidFill>
                <a:latin typeface="Times New Roman" panose="02020603050405020304" pitchFamily="18" charset="0"/>
                <a:cs typeface="Times New Roman" panose="02020603050405020304" pitchFamily="18" charset="0"/>
              </a:rPr>
              <a:t>[target]</a:t>
            </a:r>
            <a:r>
              <a:rPr lang="en-US" sz="2800" dirty="0">
                <a:latin typeface="Times New Roman" panose="02020603050405020304" pitchFamily="18" charset="0"/>
                <a:cs typeface="Times New Roman" panose="02020603050405020304" pitchFamily="18" charset="0"/>
              </a:rPr>
              <a:t>    c3      c4</a:t>
            </a:r>
          </a:p>
          <a:p>
            <a:pPr marL="342900" lvl="1" indent="-342900">
              <a:buClrTx/>
            </a:pPr>
            <a:endParaRPr lang="en-US" sz="3600" i="1" dirty="0"/>
          </a:p>
          <a:p>
            <a:pPr marL="342900" lvl="2" indent="0">
              <a:buNone/>
            </a:pPr>
            <a:endParaRPr lang="en-US" sz="2800" i="1" dirty="0"/>
          </a:p>
        </p:txBody>
      </p:sp>
      <p:sp>
        <p:nvSpPr>
          <p:cNvPr id="6" name="Slide Number Placeholder 5"/>
          <p:cNvSpPr>
            <a:spLocks noGrp="1"/>
          </p:cNvSpPr>
          <p:nvPr>
            <p:ph type="sldNum" sz="quarter" idx="12"/>
          </p:nvPr>
        </p:nvSpPr>
        <p:spPr>
          <a:xfrm>
            <a:off x="10210800" y="5772150"/>
            <a:ext cx="457200" cy="228600"/>
          </a:xfrm>
          <a:prstGeom prst="rect">
            <a:avLst/>
          </a:prstGeom>
        </p:spPr>
        <p:txBody>
          <a:bodyPr/>
          <a:lstStyle/>
          <a:p>
            <a:pPr>
              <a:defRPr/>
            </a:pPr>
            <a:fld id="{713DD8BE-556E-3440-9013-11CC5588178D}" type="slidenum">
              <a:rPr lang="en-US" sz="1050">
                <a:latin typeface="Calibri" panose="020F0502020204030204"/>
              </a:rPr>
              <a:pPr>
                <a:defRPr/>
              </a:pPr>
              <a:t>81</a:t>
            </a:fld>
            <a:endParaRPr lang="en-US" sz="1050">
              <a:latin typeface="Calibri" panose="020F0502020204030204"/>
            </a:endParaRPr>
          </a:p>
        </p:txBody>
      </p:sp>
      <p:sp>
        <p:nvSpPr>
          <p:cNvPr id="7" name="Down Arrow 6"/>
          <p:cNvSpPr/>
          <p:nvPr/>
        </p:nvSpPr>
        <p:spPr bwMode="auto">
          <a:xfrm rot="10800000">
            <a:off x="6809462" y="3213701"/>
            <a:ext cx="152400" cy="374571"/>
          </a:xfrm>
          <a:prstGeom prst="downArrow">
            <a:avLst/>
          </a:prstGeom>
          <a:solidFill>
            <a:schemeClr val="accent1">
              <a:alpha val="55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
        <p:nvSpPr>
          <p:cNvPr id="8" name="Rounded Rectangle 7"/>
          <p:cNvSpPr/>
          <p:nvPr/>
        </p:nvSpPr>
        <p:spPr bwMode="auto">
          <a:xfrm>
            <a:off x="3429000" y="2372117"/>
            <a:ext cx="2438400" cy="374571"/>
          </a:xfrm>
          <a:prstGeom prst="roundRect">
            <a:avLst/>
          </a:prstGeom>
          <a:no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
        <p:nvSpPr>
          <p:cNvPr id="12" name="Rounded Rectangle 11">
            <a:extLst>
              <a:ext uri="{FF2B5EF4-FFF2-40B4-BE49-F238E27FC236}">
                <a16:creationId xmlns:a16="http://schemas.microsoft.com/office/drawing/2014/main" id="{D151C39F-6D26-5147-8BD3-FC179D88048D}"/>
              </a:ext>
            </a:extLst>
          </p:cNvPr>
          <p:cNvSpPr/>
          <p:nvPr/>
        </p:nvSpPr>
        <p:spPr bwMode="auto">
          <a:xfrm>
            <a:off x="3810000" y="2358090"/>
            <a:ext cx="5142310" cy="374571"/>
          </a:xfrm>
          <a:prstGeom prst="roundRect">
            <a:avLst/>
          </a:prstGeom>
          <a:solidFill>
            <a:srgbClr val="FFFF00">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dirty="0">
              <a:solidFill>
                <a:srgbClr val="009900"/>
              </a:solidFill>
              <a:latin typeface="Tahoma" charset="0"/>
            </a:endParaRPr>
          </a:p>
        </p:txBody>
      </p:sp>
      <p:sp>
        <p:nvSpPr>
          <p:cNvPr id="13" name="Rounded Rectangle 12">
            <a:extLst>
              <a:ext uri="{FF2B5EF4-FFF2-40B4-BE49-F238E27FC236}">
                <a16:creationId xmlns:a16="http://schemas.microsoft.com/office/drawing/2014/main" id="{65DFDAD5-9856-1945-9A03-7513F9542A27}"/>
              </a:ext>
            </a:extLst>
          </p:cNvPr>
          <p:cNvSpPr/>
          <p:nvPr/>
        </p:nvSpPr>
        <p:spPr bwMode="auto">
          <a:xfrm>
            <a:off x="6379926" y="2378545"/>
            <a:ext cx="1163875" cy="374571"/>
          </a:xfrm>
          <a:prstGeom prst="roundRect">
            <a:avLst/>
          </a:prstGeom>
          <a:solidFill>
            <a:srgbClr val="FF0066">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pic>
        <p:nvPicPr>
          <p:cNvPr id="14" name="Picture 13">
            <a:extLst>
              <a:ext uri="{FF2B5EF4-FFF2-40B4-BE49-F238E27FC236}">
                <a16:creationId xmlns:a16="http://schemas.microsoft.com/office/drawing/2014/main" id="{22398593-8B96-4040-B3CE-02A54825CE7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5001" y="4191000"/>
            <a:ext cx="3060526" cy="2538846"/>
          </a:xfrm>
          <a:prstGeom prst="rect">
            <a:avLst/>
          </a:prstGeom>
        </p:spPr>
      </p:pic>
    </p:spTree>
    <p:extLst>
      <p:ext uri="{BB962C8B-B14F-4D97-AF65-F5344CB8AC3E}">
        <p14:creationId xmlns:p14="http://schemas.microsoft.com/office/powerpoint/2010/main" val="421611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a:t>Skip-Gram Training data</a:t>
            </a:r>
          </a:p>
        </p:txBody>
      </p:sp>
      <p:sp>
        <p:nvSpPr>
          <p:cNvPr id="3" name="Content Placeholder 2"/>
          <p:cNvSpPr>
            <a:spLocks noGrp="1"/>
          </p:cNvSpPr>
          <p:nvPr>
            <p:ph idx="1"/>
          </p:nvPr>
        </p:nvSpPr>
        <p:spPr>
          <a:xfrm>
            <a:off x="1828801" y="1845734"/>
            <a:ext cx="8839200" cy="2116666"/>
          </a:xfrm>
          <a:solidFill>
            <a:srgbClr val="FFFFFF"/>
          </a:solidFill>
        </p:spPr>
        <p:txBody>
          <a:bodyPr>
            <a:noAutofit/>
          </a:bodyPr>
          <a:lstStyle/>
          <a:p>
            <a:pPr marL="0" indent="0"/>
            <a:endParaRPr lang="en-US" sz="3200" dirty="0"/>
          </a:p>
          <a:p>
            <a:pPr marL="201168" lvl="1" indent="0">
              <a:spcAft>
                <a:spcPts val="0"/>
              </a:spcAft>
              <a:buNone/>
            </a:pPr>
            <a:r>
              <a:rPr lang="en-US" sz="3200" dirty="0"/>
              <a:t>…lemon, a [tablespoon of  apricot  jam,   a]  pinch…</a:t>
            </a:r>
          </a:p>
          <a:p>
            <a:pPr marL="0" indent="0">
              <a:spcBef>
                <a:spcPts val="0"/>
              </a:spcBef>
            </a:pPr>
            <a:r>
              <a:rPr lang="en-US" sz="2800" dirty="0">
                <a:latin typeface="Times New Roman" panose="02020603050405020304" pitchFamily="18" charset="0"/>
                <a:cs typeface="Times New Roman" panose="02020603050405020304" pitchFamily="18" charset="0"/>
              </a:rPr>
              <a:t>                        c1                   c2 </a:t>
            </a:r>
            <a:r>
              <a:rPr lang="en-US" sz="2800" dirty="0">
                <a:solidFill>
                  <a:srgbClr val="FF0000"/>
                </a:solidFill>
                <a:latin typeface="Times New Roman" panose="02020603050405020304" pitchFamily="18" charset="0"/>
                <a:cs typeface="Times New Roman" panose="02020603050405020304" pitchFamily="18" charset="0"/>
              </a:rPr>
              <a:t>[target]</a:t>
            </a:r>
            <a:r>
              <a:rPr lang="en-US" sz="2800" dirty="0">
                <a:latin typeface="Times New Roman" panose="02020603050405020304" pitchFamily="18" charset="0"/>
                <a:cs typeface="Times New Roman" panose="02020603050405020304" pitchFamily="18" charset="0"/>
              </a:rPr>
              <a:t>    c3      c4</a:t>
            </a:r>
          </a:p>
          <a:p>
            <a:pPr marL="342900" lvl="1" indent="-342900">
              <a:buClrTx/>
            </a:pPr>
            <a:endParaRPr lang="en-US" sz="3600" i="1" dirty="0"/>
          </a:p>
          <a:p>
            <a:pPr marL="342900" lvl="2" indent="0">
              <a:buNone/>
            </a:pPr>
            <a:endParaRPr lang="en-US" sz="2800" i="1" dirty="0"/>
          </a:p>
        </p:txBody>
      </p:sp>
      <p:sp>
        <p:nvSpPr>
          <p:cNvPr id="6" name="Slide Number Placeholder 5"/>
          <p:cNvSpPr>
            <a:spLocks noGrp="1"/>
          </p:cNvSpPr>
          <p:nvPr>
            <p:ph type="sldNum" sz="quarter" idx="12"/>
          </p:nvPr>
        </p:nvSpPr>
        <p:spPr>
          <a:xfrm>
            <a:off x="10210800" y="5772150"/>
            <a:ext cx="457200" cy="228600"/>
          </a:xfrm>
          <a:prstGeom prst="rect">
            <a:avLst/>
          </a:prstGeom>
        </p:spPr>
        <p:txBody>
          <a:bodyPr/>
          <a:lstStyle/>
          <a:p>
            <a:pPr>
              <a:defRPr/>
            </a:pPr>
            <a:fld id="{713DD8BE-556E-3440-9013-11CC5588178D}" type="slidenum">
              <a:rPr lang="en-US" sz="1050">
                <a:latin typeface="Calibri" panose="020F0502020204030204"/>
              </a:rPr>
              <a:pPr>
                <a:defRPr/>
              </a:pPr>
              <a:t>82</a:t>
            </a:fld>
            <a:endParaRPr lang="en-US" sz="1050">
              <a:latin typeface="Calibri" panose="020F0502020204030204"/>
            </a:endParaRPr>
          </a:p>
        </p:txBody>
      </p:sp>
      <p:sp>
        <p:nvSpPr>
          <p:cNvPr id="7" name="Down Arrow 6"/>
          <p:cNvSpPr/>
          <p:nvPr/>
        </p:nvSpPr>
        <p:spPr bwMode="auto">
          <a:xfrm rot="10800000">
            <a:off x="6809462" y="3213701"/>
            <a:ext cx="152400" cy="374571"/>
          </a:xfrm>
          <a:prstGeom prst="downArrow">
            <a:avLst/>
          </a:prstGeom>
          <a:solidFill>
            <a:schemeClr val="accent1">
              <a:alpha val="55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
        <p:nvSpPr>
          <p:cNvPr id="8" name="Rounded Rectangle 7"/>
          <p:cNvSpPr/>
          <p:nvPr/>
        </p:nvSpPr>
        <p:spPr bwMode="auto">
          <a:xfrm>
            <a:off x="3429000" y="2372117"/>
            <a:ext cx="2438400" cy="374571"/>
          </a:xfrm>
          <a:prstGeom prst="roundRect">
            <a:avLst/>
          </a:prstGeom>
          <a:no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
        <p:nvSpPr>
          <p:cNvPr id="12" name="Rounded Rectangle 11">
            <a:extLst>
              <a:ext uri="{FF2B5EF4-FFF2-40B4-BE49-F238E27FC236}">
                <a16:creationId xmlns:a16="http://schemas.microsoft.com/office/drawing/2014/main" id="{D151C39F-6D26-5147-8BD3-FC179D88048D}"/>
              </a:ext>
            </a:extLst>
          </p:cNvPr>
          <p:cNvSpPr/>
          <p:nvPr/>
        </p:nvSpPr>
        <p:spPr bwMode="auto">
          <a:xfrm>
            <a:off x="3810000" y="2358090"/>
            <a:ext cx="5142310" cy="374571"/>
          </a:xfrm>
          <a:prstGeom prst="roundRect">
            <a:avLst/>
          </a:prstGeom>
          <a:solidFill>
            <a:srgbClr val="FFFF00">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dirty="0">
              <a:solidFill>
                <a:srgbClr val="009900"/>
              </a:solidFill>
              <a:latin typeface="Tahoma" charset="0"/>
            </a:endParaRPr>
          </a:p>
        </p:txBody>
      </p:sp>
      <p:sp>
        <p:nvSpPr>
          <p:cNvPr id="13" name="Rounded Rectangle 12">
            <a:extLst>
              <a:ext uri="{FF2B5EF4-FFF2-40B4-BE49-F238E27FC236}">
                <a16:creationId xmlns:a16="http://schemas.microsoft.com/office/drawing/2014/main" id="{65DFDAD5-9856-1945-9A03-7513F9542A27}"/>
              </a:ext>
            </a:extLst>
          </p:cNvPr>
          <p:cNvSpPr/>
          <p:nvPr/>
        </p:nvSpPr>
        <p:spPr bwMode="auto">
          <a:xfrm>
            <a:off x="6379926" y="2378545"/>
            <a:ext cx="1163875" cy="374571"/>
          </a:xfrm>
          <a:prstGeom prst="roundRect">
            <a:avLst/>
          </a:prstGeom>
          <a:solidFill>
            <a:srgbClr val="FF0066">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
        <p:nvSpPr>
          <p:cNvPr id="4" name="TextBox 3">
            <a:extLst>
              <a:ext uri="{FF2B5EF4-FFF2-40B4-BE49-F238E27FC236}">
                <a16:creationId xmlns:a16="http://schemas.microsoft.com/office/drawing/2014/main" id="{C3E0C8E6-A824-4A42-8238-D3405C8F8741}"/>
              </a:ext>
            </a:extLst>
          </p:cNvPr>
          <p:cNvSpPr txBox="1"/>
          <p:nvPr/>
        </p:nvSpPr>
        <p:spPr>
          <a:xfrm>
            <a:off x="5874970" y="4300090"/>
            <a:ext cx="4184213" cy="2062103"/>
          </a:xfrm>
          <a:prstGeom prst="rect">
            <a:avLst/>
          </a:prstGeom>
          <a:noFill/>
        </p:spPr>
        <p:txBody>
          <a:bodyPr wrap="square" rtlCol="0">
            <a:spAutoFit/>
          </a:bodyPr>
          <a:lstStyle/>
          <a:p>
            <a:r>
              <a:rPr lang="en-US" sz="3200" dirty="0"/>
              <a:t>For each positive example we'll grab k negative examples, sampling by frequency</a:t>
            </a:r>
          </a:p>
        </p:txBody>
      </p:sp>
      <p:pic>
        <p:nvPicPr>
          <p:cNvPr id="14" name="Picture 13">
            <a:extLst>
              <a:ext uri="{FF2B5EF4-FFF2-40B4-BE49-F238E27FC236}">
                <a16:creationId xmlns:a16="http://schemas.microsoft.com/office/drawing/2014/main" id="{89DAEEC3-C1A3-D945-8852-C6A091A159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5001" y="4191000"/>
            <a:ext cx="3060526" cy="2538846"/>
          </a:xfrm>
          <a:prstGeom prst="rect">
            <a:avLst/>
          </a:prstGeom>
        </p:spPr>
      </p:pic>
    </p:spTree>
    <p:extLst>
      <p:ext uri="{BB962C8B-B14F-4D97-AF65-F5344CB8AC3E}">
        <p14:creationId xmlns:p14="http://schemas.microsoft.com/office/powerpoint/2010/main" val="2325852471"/>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a:t>Skip-Gram Training data</a:t>
            </a:r>
          </a:p>
        </p:txBody>
      </p:sp>
      <p:sp>
        <p:nvSpPr>
          <p:cNvPr id="3" name="Content Placeholder 2"/>
          <p:cNvSpPr>
            <a:spLocks noGrp="1"/>
          </p:cNvSpPr>
          <p:nvPr>
            <p:ph idx="1"/>
          </p:nvPr>
        </p:nvSpPr>
        <p:spPr>
          <a:xfrm>
            <a:off x="1828801" y="1845734"/>
            <a:ext cx="8839200" cy="2116666"/>
          </a:xfrm>
          <a:solidFill>
            <a:srgbClr val="FFFFFF"/>
          </a:solidFill>
        </p:spPr>
        <p:txBody>
          <a:bodyPr>
            <a:noAutofit/>
          </a:bodyPr>
          <a:lstStyle/>
          <a:p>
            <a:pPr marL="0" indent="0"/>
            <a:endParaRPr lang="en-US" sz="3200" dirty="0"/>
          </a:p>
          <a:p>
            <a:pPr marL="201168" lvl="1" indent="0">
              <a:spcAft>
                <a:spcPts val="0"/>
              </a:spcAft>
              <a:buNone/>
            </a:pPr>
            <a:r>
              <a:rPr lang="en-US" sz="3200" dirty="0"/>
              <a:t>…lemon, a [tablespoon of  apricot  jam,   a]  pinch…</a:t>
            </a:r>
          </a:p>
          <a:p>
            <a:pPr marL="0" indent="0">
              <a:spcBef>
                <a:spcPts val="0"/>
              </a:spcBef>
            </a:pPr>
            <a:r>
              <a:rPr lang="en-US" sz="2800" dirty="0">
                <a:latin typeface="Times New Roman" panose="02020603050405020304" pitchFamily="18" charset="0"/>
                <a:cs typeface="Times New Roman" panose="02020603050405020304" pitchFamily="18" charset="0"/>
              </a:rPr>
              <a:t>                        c1                   c2 </a:t>
            </a:r>
            <a:r>
              <a:rPr lang="en-US" sz="2800" dirty="0">
                <a:solidFill>
                  <a:srgbClr val="FF0000"/>
                </a:solidFill>
                <a:latin typeface="Times New Roman" panose="02020603050405020304" pitchFamily="18" charset="0"/>
                <a:cs typeface="Times New Roman" panose="02020603050405020304" pitchFamily="18" charset="0"/>
              </a:rPr>
              <a:t>[target]</a:t>
            </a:r>
            <a:r>
              <a:rPr lang="en-US" sz="2800" dirty="0">
                <a:latin typeface="Times New Roman" panose="02020603050405020304" pitchFamily="18" charset="0"/>
                <a:cs typeface="Times New Roman" panose="02020603050405020304" pitchFamily="18" charset="0"/>
              </a:rPr>
              <a:t>    c3      c4</a:t>
            </a:r>
          </a:p>
          <a:p>
            <a:pPr marL="342900" lvl="1" indent="-342900">
              <a:buClrTx/>
            </a:pPr>
            <a:endParaRPr lang="en-US" sz="3600" i="1" dirty="0"/>
          </a:p>
          <a:p>
            <a:pPr marL="342900" lvl="2" indent="0">
              <a:buNone/>
            </a:pPr>
            <a:endParaRPr lang="en-US" sz="2800" i="1" dirty="0"/>
          </a:p>
        </p:txBody>
      </p:sp>
      <p:sp>
        <p:nvSpPr>
          <p:cNvPr id="6" name="Slide Number Placeholder 5"/>
          <p:cNvSpPr>
            <a:spLocks noGrp="1"/>
          </p:cNvSpPr>
          <p:nvPr>
            <p:ph type="sldNum" sz="quarter" idx="12"/>
          </p:nvPr>
        </p:nvSpPr>
        <p:spPr>
          <a:xfrm>
            <a:off x="10210800" y="5772150"/>
            <a:ext cx="457200" cy="228600"/>
          </a:xfrm>
          <a:prstGeom prst="rect">
            <a:avLst/>
          </a:prstGeom>
        </p:spPr>
        <p:txBody>
          <a:bodyPr/>
          <a:lstStyle/>
          <a:p>
            <a:pPr>
              <a:defRPr/>
            </a:pPr>
            <a:fld id="{713DD8BE-556E-3440-9013-11CC5588178D}" type="slidenum">
              <a:rPr lang="en-US" sz="1050">
                <a:latin typeface="Calibri" panose="020F0502020204030204"/>
              </a:rPr>
              <a:pPr>
                <a:defRPr/>
              </a:pPr>
              <a:t>83</a:t>
            </a:fld>
            <a:endParaRPr lang="en-US" sz="1050">
              <a:latin typeface="Calibri" panose="020F0502020204030204"/>
            </a:endParaRPr>
          </a:p>
        </p:txBody>
      </p:sp>
      <p:sp>
        <p:nvSpPr>
          <p:cNvPr id="7" name="Down Arrow 6"/>
          <p:cNvSpPr/>
          <p:nvPr/>
        </p:nvSpPr>
        <p:spPr bwMode="auto">
          <a:xfrm rot="10800000">
            <a:off x="6809462" y="3213701"/>
            <a:ext cx="152400" cy="374571"/>
          </a:xfrm>
          <a:prstGeom prst="downArrow">
            <a:avLst/>
          </a:prstGeom>
          <a:solidFill>
            <a:schemeClr val="accent1">
              <a:alpha val="55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
        <p:nvSpPr>
          <p:cNvPr id="8" name="Rounded Rectangle 7"/>
          <p:cNvSpPr/>
          <p:nvPr/>
        </p:nvSpPr>
        <p:spPr bwMode="auto">
          <a:xfrm>
            <a:off x="3429000" y="2372117"/>
            <a:ext cx="2438400" cy="374571"/>
          </a:xfrm>
          <a:prstGeom prst="roundRect">
            <a:avLst/>
          </a:prstGeom>
          <a:no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
        <p:nvSpPr>
          <p:cNvPr id="12" name="Rounded Rectangle 11">
            <a:extLst>
              <a:ext uri="{FF2B5EF4-FFF2-40B4-BE49-F238E27FC236}">
                <a16:creationId xmlns:a16="http://schemas.microsoft.com/office/drawing/2014/main" id="{D151C39F-6D26-5147-8BD3-FC179D88048D}"/>
              </a:ext>
            </a:extLst>
          </p:cNvPr>
          <p:cNvSpPr/>
          <p:nvPr/>
        </p:nvSpPr>
        <p:spPr bwMode="auto">
          <a:xfrm>
            <a:off x="3810000" y="2358090"/>
            <a:ext cx="5142310" cy="374571"/>
          </a:xfrm>
          <a:prstGeom prst="roundRect">
            <a:avLst/>
          </a:prstGeom>
          <a:solidFill>
            <a:srgbClr val="FFFF00">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dirty="0">
              <a:solidFill>
                <a:srgbClr val="009900"/>
              </a:solidFill>
              <a:latin typeface="Tahoma" charset="0"/>
            </a:endParaRPr>
          </a:p>
        </p:txBody>
      </p:sp>
      <p:sp>
        <p:nvSpPr>
          <p:cNvPr id="13" name="Rounded Rectangle 12">
            <a:extLst>
              <a:ext uri="{FF2B5EF4-FFF2-40B4-BE49-F238E27FC236}">
                <a16:creationId xmlns:a16="http://schemas.microsoft.com/office/drawing/2014/main" id="{65DFDAD5-9856-1945-9A03-7513F9542A27}"/>
              </a:ext>
            </a:extLst>
          </p:cNvPr>
          <p:cNvSpPr/>
          <p:nvPr/>
        </p:nvSpPr>
        <p:spPr bwMode="auto">
          <a:xfrm>
            <a:off x="6379926" y="2378545"/>
            <a:ext cx="1163875" cy="374571"/>
          </a:xfrm>
          <a:prstGeom prst="roundRect">
            <a:avLst/>
          </a:prstGeom>
          <a:solidFill>
            <a:srgbClr val="FF0066">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pic>
        <p:nvPicPr>
          <p:cNvPr id="9" name="Picture 8">
            <a:extLst>
              <a:ext uri="{FF2B5EF4-FFF2-40B4-BE49-F238E27FC236}">
                <a16:creationId xmlns:a16="http://schemas.microsoft.com/office/drawing/2014/main" id="{9A4040E3-BE76-DD4C-B3B7-51FB0D3F399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5001" y="4191000"/>
            <a:ext cx="3060526" cy="2538846"/>
          </a:xfrm>
          <a:prstGeom prst="rect">
            <a:avLst/>
          </a:prstGeom>
        </p:spPr>
      </p:pic>
      <p:pic>
        <p:nvPicPr>
          <p:cNvPr id="10" name="Picture 9">
            <a:extLst>
              <a:ext uri="{FF2B5EF4-FFF2-40B4-BE49-F238E27FC236}">
                <a16:creationId xmlns:a16="http://schemas.microsoft.com/office/drawing/2014/main" id="{E4D21135-8403-6C40-9C46-5EB9D9F870F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86400" y="4212466"/>
            <a:ext cx="5242922" cy="2621461"/>
          </a:xfrm>
          <a:prstGeom prst="rect">
            <a:avLst/>
          </a:prstGeom>
        </p:spPr>
      </p:pic>
    </p:spTree>
    <p:extLst>
      <p:ext uri="{BB962C8B-B14F-4D97-AF65-F5344CB8AC3E}">
        <p14:creationId xmlns:p14="http://schemas.microsoft.com/office/powerpoint/2010/main" val="2901372992"/>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46960" y="286605"/>
            <a:ext cx="7543800" cy="1084996"/>
          </a:xfrm>
        </p:spPr>
        <p:txBody>
          <a:bodyPr>
            <a:normAutofit fontScale="90000"/>
          </a:bodyPr>
          <a:lstStyle/>
          <a:p>
            <a:r>
              <a:rPr lang="en-US" b="0" dirty="0"/>
              <a:t>Word2vec: how to learn vectors</a:t>
            </a:r>
          </a:p>
        </p:txBody>
      </p:sp>
      <p:sp>
        <p:nvSpPr>
          <p:cNvPr id="3" name="Content Placeholder 2"/>
          <p:cNvSpPr>
            <a:spLocks noGrp="1"/>
          </p:cNvSpPr>
          <p:nvPr>
            <p:ph idx="1"/>
          </p:nvPr>
        </p:nvSpPr>
        <p:spPr>
          <a:xfrm>
            <a:off x="762000" y="1752600"/>
            <a:ext cx="10881361" cy="4614052"/>
          </a:xfrm>
        </p:spPr>
        <p:txBody>
          <a:bodyPr>
            <a:normAutofit/>
          </a:bodyPr>
          <a:lstStyle/>
          <a:p>
            <a:r>
              <a:rPr lang="en-US" sz="3600" dirty="0"/>
              <a:t>Given the set of positive and negative training instances, and an initial set of embedding vectors </a:t>
            </a:r>
          </a:p>
          <a:p>
            <a:r>
              <a:rPr lang="en-US" sz="3600" dirty="0"/>
              <a:t>The goal of learning is to adjust those word vectors such that we:</a:t>
            </a:r>
          </a:p>
          <a:p>
            <a:pPr lvl="1"/>
            <a:r>
              <a:rPr lang="en-US" b="1" dirty="0"/>
              <a:t>Maximize</a:t>
            </a:r>
            <a:r>
              <a:rPr lang="en-US" dirty="0"/>
              <a:t> the similarity of the </a:t>
            </a:r>
            <a:r>
              <a:rPr lang="en-US" dirty="0">
                <a:solidFill>
                  <a:srgbClr val="009900"/>
                </a:solidFill>
              </a:rPr>
              <a:t>target word</a:t>
            </a:r>
            <a:r>
              <a:rPr lang="en-US" dirty="0"/>
              <a:t>, </a:t>
            </a:r>
            <a:r>
              <a:rPr lang="en-US" dirty="0">
                <a:solidFill>
                  <a:srgbClr val="009900"/>
                </a:solidFill>
              </a:rPr>
              <a:t>context word</a:t>
            </a:r>
            <a:r>
              <a:rPr lang="en-US" dirty="0"/>
              <a:t> pairs (w , </a:t>
            </a:r>
            <a:r>
              <a:rPr lang="en-US" dirty="0" err="1"/>
              <a:t>c</a:t>
            </a:r>
            <a:r>
              <a:rPr lang="en-US" baseline="-25000" dirty="0" err="1"/>
              <a:t>pos</a:t>
            </a:r>
            <a:r>
              <a:rPr lang="en-US" dirty="0"/>
              <a:t>) drawn from the positive data</a:t>
            </a:r>
          </a:p>
          <a:p>
            <a:pPr lvl="1"/>
            <a:r>
              <a:rPr lang="en-US" b="1" dirty="0"/>
              <a:t>Minimize</a:t>
            </a:r>
            <a:r>
              <a:rPr lang="en-US" dirty="0"/>
              <a:t> the similarity of the (w , </a:t>
            </a:r>
            <a:r>
              <a:rPr lang="en-US" dirty="0" err="1"/>
              <a:t>c</a:t>
            </a:r>
            <a:r>
              <a:rPr lang="en-US" baseline="-25000" dirty="0" err="1"/>
              <a:t>neg</a:t>
            </a:r>
            <a:r>
              <a:rPr lang="en-US" dirty="0"/>
              <a:t>) pairs drawn from the negative data</a:t>
            </a:r>
            <a:r>
              <a:rPr lang="en-US" sz="3600" dirty="0"/>
              <a:t>. </a:t>
            </a:r>
          </a:p>
          <a:p>
            <a:pPr lvl="1"/>
            <a:endParaRPr lang="en-US" dirty="0"/>
          </a:p>
        </p:txBody>
      </p:sp>
      <p:sp>
        <p:nvSpPr>
          <p:cNvPr id="4" name="Date Placeholder 3"/>
          <p:cNvSpPr>
            <a:spLocks noGrp="1"/>
          </p:cNvSpPr>
          <p:nvPr>
            <p:ph type="dt" sz="half" idx="10"/>
          </p:nvPr>
        </p:nvSpPr>
        <p:spPr>
          <a:xfrm>
            <a:off x="1524000" y="6459539"/>
            <a:ext cx="1854200" cy="365125"/>
          </a:xfrm>
          <a:prstGeom prst="rect">
            <a:avLst/>
          </a:prstGeom>
        </p:spPr>
        <p:txBody>
          <a:bodyPr/>
          <a:lstStyle/>
          <a:p>
            <a:pPr>
              <a:defRPr/>
            </a:pPr>
            <a:fld id="{6E1A785C-C965-5D40-AAFE-C6AFD50D11D0}" type="datetime1">
              <a:rPr lang="en-US" smtClean="0"/>
              <a:pPr>
                <a:defRPr/>
              </a:pPr>
              <a:t>12/13/21</a:t>
            </a:fld>
            <a:endParaRPr lang="en-US"/>
          </a:p>
        </p:txBody>
      </p:sp>
      <p:sp>
        <p:nvSpPr>
          <p:cNvPr id="6" name="Slide Number Placeholder 5"/>
          <p:cNvSpPr>
            <a:spLocks noGrp="1"/>
          </p:cNvSpPr>
          <p:nvPr>
            <p:ph type="sldNum" sz="quarter" idx="12"/>
          </p:nvPr>
        </p:nvSpPr>
        <p:spPr>
          <a:xfrm>
            <a:off x="9683750" y="6459539"/>
            <a:ext cx="984250" cy="365125"/>
          </a:xfrm>
          <a:prstGeom prst="rect">
            <a:avLst/>
          </a:prstGeom>
        </p:spPr>
        <p:txBody>
          <a:bodyPr/>
          <a:lstStyle/>
          <a:p>
            <a:pPr>
              <a:defRPr/>
            </a:pPr>
            <a:fld id="{713DD8BE-556E-3440-9013-11CC5588178D}" type="slidenum">
              <a:rPr lang="en-US" smtClean="0"/>
              <a:pPr>
                <a:defRPr/>
              </a:pPr>
              <a:t>84</a:t>
            </a:fld>
            <a:endParaRPr lang="en-US"/>
          </a:p>
        </p:txBody>
      </p:sp>
    </p:spTree>
    <p:extLst>
      <p:ext uri="{BB962C8B-B14F-4D97-AF65-F5344CB8AC3E}">
        <p14:creationId xmlns:p14="http://schemas.microsoft.com/office/powerpoint/2010/main" val="1301077231"/>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Learning the classifier</a:t>
            </a:r>
          </a:p>
        </p:txBody>
      </p:sp>
      <p:sp>
        <p:nvSpPr>
          <p:cNvPr id="3" name="Content Placeholder 2"/>
          <p:cNvSpPr>
            <a:spLocks noGrp="1"/>
          </p:cNvSpPr>
          <p:nvPr>
            <p:ph idx="1"/>
          </p:nvPr>
        </p:nvSpPr>
        <p:spPr/>
        <p:txBody>
          <a:bodyPr>
            <a:normAutofit/>
          </a:bodyPr>
          <a:lstStyle/>
          <a:p>
            <a:r>
              <a:rPr lang="en-US" sz="3200" dirty="0"/>
              <a:t>How to learn?</a:t>
            </a:r>
          </a:p>
          <a:p>
            <a:pPr lvl="1"/>
            <a:r>
              <a:rPr lang="en-US" dirty="0"/>
              <a:t>Stochastic gradient descent!</a:t>
            </a:r>
          </a:p>
          <a:p>
            <a:endParaRPr lang="en-US" sz="3200" dirty="0"/>
          </a:p>
          <a:p>
            <a:r>
              <a:rPr lang="en-US" sz="3200" dirty="0"/>
              <a:t>We’ll adjust the word weights to</a:t>
            </a:r>
          </a:p>
          <a:p>
            <a:pPr lvl="1"/>
            <a:r>
              <a:rPr lang="en-US" sz="2800" dirty="0"/>
              <a:t>make the positive pairs more likely </a:t>
            </a:r>
          </a:p>
          <a:p>
            <a:pPr lvl="1"/>
            <a:r>
              <a:rPr lang="en-US" sz="2800" dirty="0"/>
              <a:t>and the negative pairs less likely, </a:t>
            </a:r>
          </a:p>
          <a:p>
            <a:pPr lvl="1"/>
            <a:r>
              <a:rPr lang="en-US" sz="2800" dirty="0"/>
              <a:t>over the entire training set.</a:t>
            </a:r>
          </a:p>
          <a:p>
            <a:endParaRPr lang="en-US" dirty="0"/>
          </a:p>
        </p:txBody>
      </p:sp>
    </p:spTree>
    <p:extLst>
      <p:ext uri="{BB962C8B-B14F-4D97-AF65-F5344CB8AC3E}">
        <p14:creationId xmlns:p14="http://schemas.microsoft.com/office/powerpoint/2010/main" val="602705927"/>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0A6520-9CF2-F946-A1B8-AF268B6A42AA}"/>
              </a:ext>
            </a:extLst>
          </p:cNvPr>
          <p:cNvSpPr>
            <a:spLocks noGrp="1"/>
          </p:cNvSpPr>
          <p:nvPr>
            <p:ph type="title"/>
          </p:nvPr>
        </p:nvSpPr>
        <p:spPr/>
        <p:txBody>
          <a:bodyPr/>
          <a:lstStyle/>
          <a:p>
            <a:r>
              <a:rPr lang="en-US" dirty="0"/>
              <a:t>Intuition of one step of gradient descent</a:t>
            </a:r>
          </a:p>
        </p:txBody>
      </p:sp>
      <p:pic>
        <p:nvPicPr>
          <p:cNvPr id="5" name="Content Placeholder 4">
            <a:extLst>
              <a:ext uri="{FF2B5EF4-FFF2-40B4-BE49-F238E27FC236}">
                <a16:creationId xmlns:a16="http://schemas.microsoft.com/office/drawing/2014/main" id="{8B0FC5CD-59D8-6347-8715-8800B9886B4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689989" y="1447800"/>
            <a:ext cx="8812021" cy="5158510"/>
          </a:xfrm>
        </p:spPr>
      </p:pic>
    </p:spTree>
    <p:extLst>
      <p:ext uri="{BB962C8B-B14F-4D97-AF65-F5344CB8AC3E}">
        <p14:creationId xmlns:p14="http://schemas.microsoft.com/office/powerpoint/2010/main" val="3268649483"/>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140CCD-962A-C041-9A70-E2F395F5D4BA}"/>
              </a:ext>
            </a:extLst>
          </p:cNvPr>
          <p:cNvSpPr>
            <a:spLocks noGrp="1"/>
          </p:cNvSpPr>
          <p:nvPr>
            <p:ph type="title"/>
          </p:nvPr>
        </p:nvSpPr>
        <p:spPr/>
        <p:txBody>
          <a:bodyPr/>
          <a:lstStyle/>
          <a:p>
            <a:r>
              <a:rPr lang="en-US" dirty="0"/>
              <a:t>Two sets of embeddings</a:t>
            </a:r>
          </a:p>
        </p:txBody>
      </p:sp>
      <p:sp>
        <p:nvSpPr>
          <p:cNvPr id="3" name="Content Placeholder 2">
            <a:extLst>
              <a:ext uri="{FF2B5EF4-FFF2-40B4-BE49-F238E27FC236}">
                <a16:creationId xmlns:a16="http://schemas.microsoft.com/office/drawing/2014/main" id="{84104A14-DC4C-6A4C-AD35-32D2AB76A995}"/>
              </a:ext>
            </a:extLst>
          </p:cNvPr>
          <p:cNvSpPr>
            <a:spLocks noGrp="1"/>
          </p:cNvSpPr>
          <p:nvPr>
            <p:ph idx="1"/>
          </p:nvPr>
        </p:nvSpPr>
        <p:spPr/>
        <p:txBody>
          <a:bodyPr/>
          <a:lstStyle/>
          <a:p>
            <a:r>
              <a:rPr lang="en-US" dirty="0"/>
              <a:t>SGNS learns two sets of embeddings</a:t>
            </a:r>
          </a:p>
          <a:p>
            <a:r>
              <a:rPr lang="en-US" dirty="0"/>
              <a:t>		Target embeddings matrix W</a:t>
            </a:r>
          </a:p>
          <a:p>
            <a:r>
              <a:rPr lang="en-US" dirty="0"/>
              <a:t>		Context embedding matrix C </a:t>
            </a:r>
          </a:p>
          <a:p>
            <a:r>
              <a:rPr lang="en-US" dirty="0"/>
              <a:t>It's common to just add them together, representing word </a:t>
            </a:r>
            <a:r>
              <a:rPr lang="en-US" i="1" dirty="0" err="1"/>
              <a:t>i</a:t>
            </a:r>
            <a:r>
              <a:rPr lang="en-US" dirty="0"/>
              <a:t> as the vector  </a:t>
            </a:r>
            <a:r>
              <a:rPr lang="en-US" dirty="0" err="1">
                <a:latin typeface="Times New Roman" panose="02020603050405020304" pitchFamily="18" charset="0"/>
                <a:cs typeface="Times New Roman" panose="02020603050405020304" pitchFamily="18" charset="0"/>
              </a:rPr>
              <a:t>w</a:t>
            </a:r>
            <a:r>
              <a:rPr lang="en-US" baseline="-25000" dirty="0" err="1">
                <a:latin typeface="Times New Roman" panose="02020603050405020304" pitchFamily="18" charset="0"/>
                <a:cs typeface="Times New Roman" panose="02020603050405020304" pitchFamily="18" charset="0"/>
              </a:rPr>
              <a:t>i</a:t>
            </a:r>
            <a:r>
              <a:rPr lang="en-US" baseline="-25000"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 c</a:t>
            </a:r>
            <a:r>
              <a:rPr lang="en-US" baseline="-25000" dirty="0">
                <a:latin typeface="Times New Roman" panose="02020603050405020304" pitchFamily="18" charset="0"/>
                <a:cs typeface="Times New Roman" panose="02020603050405020304" pitchFamily="18" charset="0"/>
              </a:rPr>
              <a:t>i</a:t>
            </a:r>
          </a:p>
        </p:txBody>
      </p:sp>
    </p:spTree>
    <p:extLst>
      <p:ext uri="{BB962C8B-B14F-4D97-AF65-F5344CB8AC3E}">
        <p14:creationId xmlns:p14="http://schemas.microsoft.com/office/powerpoint/2010/main" val="38968434"/>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609600"/>
            <a:ext cx="10058400" cy="907196"/>
          </a:xfrm>
        </p:spPr>
        <p:txBody>
          <a:bodyPr>
            <a:normAutofit fontScale="90000"/>
          </a:bodyPr>
          <a:lstStyle/>
          <a:p>
            <a:r>
              <a:rPr lang="en-US" dirty="0"/>
              <a:t>Summary: How to learn word2vec (skip-gram) </a:t>
            </a:r>
            <a:r>
              <a:rPr lang="en-US" dirty="0" err="1"/>
              <a:t>embeddings</a:t>
            </a:r>
            <a:endParaRPr lang="en-US" dirty="0"/>
          </a:p>
        </p:txBody>
      </p:sp>
      <p:sp>
        <p:nvSpPr>
          <p:cNvPr id="3" name="Content Placeholder 2"/>
          <p:cNvSpPr>
            <a:spLocks noGrp="1"/>
          </p:cNvSpPr>
          <p:nvPr>
            <p:ph idx="1"/>
          </p:nvPr>
        </p:nvSpPr>
        <p:spPr>
          <a:xfrm>
            <a:off x="1097280" y="1752600"/>
            <a:ext cx="10789920" cy="5181600"/>
          </a:xfrm>
        </p:spPr>
        <p:txBody>
          <a:bodyPr>
            <a:noAutofit/>
          </a:bodyPr>
          <a:lstStyle/>
          <a:p>
            <a:r>
              <a:rPr lang="en-US" dirty="0"/>
              <a:t>Start with V random d-dimensional vectors as initial embeddings</a:t>
            </a:r>
          </a:p>
          <a:p>
            <a:r>
              <a:rPr lang="en-US" dirty="0"/>
              <a:t>Train a classifier based on embedding similarity</a:t>
            </a:r>
          </a:p>
          <a:p>
            <a:pPr marL="409575" lvl="1" indent="-173038"/>
            <a:r>
              <a:rPr lang="en-US" dirty="0"/>
              <a:t>Take a corpus and take pairs of words that co-occur as positive examples</a:t>
            </a:r>
          </a:p>
          <a:p>
            <a:pPr marL="409575" lvl="1" indent="-173038"/>
            <a:r>
              <a:rPr lang="en-US" dirty="0"/>
              <a:t>Take pairs of words that don't co-occur as negative examples</a:t>
            </a:r>
          </a:p>
          <a:p>
            <a:pPr marL="409575" lvl="1" indent="-173038"/>
            <a:r>
              <a:rPr lang="en-US" dirty="0"/>
              <a:t>Train the classifier to distinguish these by slowly adjusting all the </a:t>
            </a:r>
            <a:r>
              <a:rPr lang="en-US" dirty="0" err="1"/>
              <a:t>embeddings</a:t>
            </a:r>
            <a:r>
              <a:rPr lang="en-US" dirty="0"/>
              <a:t> to improve the classifier performance</a:t>
            </a:r>
          </a:p>
          <a:p>
            <a:pPr marL="409575" lvl="1" indent="-173038"/>
            <a:r>
              <a:rPr lang="en-US" dirty="0"/>
              <a:t>Throw away the classifier code and keep the </a:t>
            </a:r>
            <a:r>
              <a:rPr lang="en-US" dirty="0" err="1"/>
              <a:t>embeddings</a:t>
            </a:r>
            <a:r>
              <a:rPr lang="en-US" dirty="0"/>
              <a:t>.</a:t>
            </a:r>
          </a:p>
        </p:txBody>
      </p:sp>
    </p:spTree>
    <p:extLst>
      <p:ext uri="{BB962C8B-B14F-4D97-AF65-F5344CB8AC3E}">
        <p14:creationId xmlns:p14="http://schemas.microsoft.com/office/powerpoint/2010/main" val="3079820636"/>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Word2vec: Learning the embeddings</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190669928"/>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6485F0-8880-CD48-8598-6678607C811A}"/>
              </a:ext>
            </a:extLst>
          </p:cNvPr>
          <p:cNvSpPr>
            <a:spLocks noGrp="1"/>
          </p:cNvSpPr>
          <p:nvPr>
            <p:ph type="title"/>
          </p:nvPr>
        </p:nvSpPr>
        <p:spPr/>
        <p:txBody>
          <a:bodyPr>
            <a:normAutofit/>
          </a:bodyPr>
          <a:lstStyle/>
          <a:p>
            <a:r>
              <a:rPr lang="en-US" sz="5400" dirty="0"/>
              <a:t>The Linguistic Principle of Contrast</a:t>
            </a:r>
            <a:endParaRPr lang="en-US" dirty="0"/>
          </a:p>
        </p:txBody>
      </p:sp>
      <p:sp>
        <p:nvSpPr>
          <p:cNvPr id="3" name="Content Placeholder 2">
            <a:extLst>
              <a:ext uri="{FF2B5EF4-FFF2-40B4-BE49-F238E27FC236}">
                <a16:creationId xmlns:a16="http://schemas.microsoft.com/office/drawing/2014/main" id="{4490EE97-2009-4247-B8BC-999A1181CC24}"/>
              </a:ext>
            </a:extLst>
          </p:cNvPr>
          <p:cNvSpPr>
            <a:spLocks noGrp="1"/>
          </p:cNvSpPr>
          <p:nvPr>
            <p:ph idx="1"/>
          </p:nvPr>
        </p:nvSpPr>
        <p:spPr>
          <a:xfrm>
            <a:off x="914400" y="2743200"/>
            <a:ext cx="10972800" cy="3125894"/>
          </a:xfrm>
        </p:spPr>
        <p:txBody>
          <a:bodyPr>
            <a:normAutofit/>
          </a:bodyPr>
          <a:lstStyle/>
          <a:p>
            <a:r>
              <a:rPr lang="en-US" sz="4800" dirty="0"/>
              <a:t>Difference in form </a:t>
            </a:r>
            <a:r>
              <a:rPr lang="en-US" sz="4800" dirty="0">
                <a:sym typeface="Wingdings" pitchFamily="2" charset="2"/>
              </a:rPr>
              <a:t></a:t>
            </a:r>
            <a:r>
              <a:rPr lang="en-US" sz="4800" dirty="0"/>
              <a:t> difference in meaning</a:t>
            </a:r>
          </a:p>
        </p:txBody>
      </p:sp>
    </p:spTree>
    <p:extLst>
      <p:ext uri="{BB962C8B-B14F-4D97-AF65-F5344CB8AC3E}">
        <p14:creationId xmlns:p14="http://schemas.microsoft.com/office/powerpoint/2010/main" val="2539986643"/>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Properties of Embeddings</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454047379"/>
      </p:ext>
    </p:extLst>
  </p:cSld>
  <p:clrMapOvr>
    <a:masterClrMapping/>
  </p:clrMapOvr>
  <p:transition/>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9603"/>
            <a:ext cx="11506200" cy="907196"/>
          </a:xfrm>
        </p:spPr>
        <p:txBody>
          <a:bodyPr>
            <a:normAutofit/>
          </a:bodyPr>
          <a:lstStyle/>
          <a:p>
            <a:r>
              <a:rPr lang="en-US" dirty="0"/>
              <a:t>The kinds of neighbors depend on window size</a:t>
            </a:r>
          </a:p>
        </p:txBody>
      </p:sp>
      <p:sp>
        <p:nvSpPr>
          <p:cNvPr id="6" name="Content Placeholder 5"/>
          <p:cNvSpPr>
            <a:spLocks noGrp="1"/>
          </p:cNvSpPr>
          <p:nvPr>
            <p:ph idx="1"/>
          </p:nvPr>
        </p:nvSpPr>
        <p:spPr>
          <a:xfrm>
            <a:off x="838200" y="1447800"/>
            <a:ext cx="11506200" cy="5105400"/>
          </a:xfrm>
        </p:spPr>
        <p:txBody>
          <a:bodyPr>
            <a:normAutofit/>
          </a:bodyPr>
          <a:lstStyle/>
          <a:p>
            <a:pPr marL="0" indent="0"/>
            <a:r>
              <a:rPr lang="en-US" b="1" dirty="0"/>
              <a:t>Small windows </a:t>
            </a:r>
            <a:r>
              <a:rPr lang="en-US" dirty="0"/>
              <a:t>(C= +/- 2)</a:t>
            </a:r>
            <a:r>
              <a:rPr lang="en-US" b="1" dirty="0"/>
              <a:t> </a:t>
            </a:r>
            <a:r>
              <a:rPr lang="en-US" dirty="0"/>
              <a:t>: nearest words are syntactically similar words in same taxonomy</a:t>
            </a:r>
          </a:p>
          <a:p>
            <a:pPr marL="529153" lvl="1" indent="0"/>
            <a:r>
              <a:rPr lang="en-US" sz="3600" i="1" dirty="0"/>
              <a:t>Hogwarts</a:t>
            </a:r>
            <a:r>
              <a:rPr lang="en-US" sz="3600" dirty="0"/>
              <a:t> nearest neighbors are other fictional schools</a:t>
            </a:r>
          </a:p>
          <a:p>
            <a:pPr marL="677316" lvl="2" indent="0"/>
            <a:r>
              <a:rPr lang="en-US" sz="3600" i="1" dirty="0"/>
              <a:t>Sunnydale, </a:t>
            </a:r>
            <a:r>
              <a:rPr lang="en-US" sz="3600" i="1" dirty="0" err="1"/>
              <a:t>Evernight</a:t>
            </a:r>
            <a:r>
              <a:rPr lang="en-US" sz="3600" i="1" dirty="0"/>
              <a:t>, </a:t>
            </a:r>
            <a:r>
              <a:rPr lang="en-US" sz="3600" i="1" dirty="0" err="1"/>
              <a:t>Blandings</a:t>
            </a:r>
            <a:endParaRPr lang="en-US" sz="3600" i="1" dirty="0"/>
          </a:p>
          <a:p>
            <a:pPr marL="0" indent="0"/>
            <a:r>
              <a:rPr lang="en-US" b="1" dirty="0"/>
              <a:t>Large windows </a:t>
            </a:r>
            <a:r>
              <a:rPr lang="en-US" dirty="0"/>
              <a:t>(C= +/- 5)</a:t>
            </a:r>
            <a:r>
              <a:rPr lang="en-US" b="1" dirty="0"/>
              <a:t> </a:t>
            </a:r>
            <a:r>
              <a:rPr lang="en-US" dirty="0"/>
              <a:t>:  nearest words are related words in same semantic field</a:t>
            </a:r>
          </a:p>
          <a:p>
            <a:pPr marL="529153" lvl="1" indent="0"/>
            <a:r>
              <a:rPr lang="en-US" sz="3600" i="1" dirty="0"/>
              <a:t>Hogwarts</a:t>
            </a:r>
            <a:r>
              <a:rPr lang="en-US" sz="3600" dirty="0"/>
              <a:t> nearest neighbors are Harry Potter world:</a:t>
            </a:r>
          </a:p>
          <a:p>
            <a:pPr marL="677316" lvl="2" indent="0"/>
            <a:r>
              <a:rPr lang="en-US" sz="3600" i="1" dirty="0"/>
              <a:t>Dumbledore, half-blood,  Malfoy</a:t>
            </a:r>
          </a:p>
          <a:p>
            <a:pPr marL="0" indent="0"/>
            <a:endParaRPr lang="en-US" i="1" dirty="0"/>
          </a:p>
        </p:txBody>
      </p:sp>
    </p:spTree>
    <p:extLst>
      <p:ext uri="{BB962C8B-B14F-4D97-AF65-F5344CB8AC3E}">
        <p14:creationId xmlns:p14="http://schemas.microsoft.com/office/powerpoint/2010/main" val="40213582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3223A3C-66DB-4145-B0E5-BAEF58CEB4F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24200" y="3581400"/>
            <a:ext cx="5590761" cy="3175000"/>
          </a:xfrm>
          <a:prstGeom prst="rect">
            <a:avLst/>
          </a:prstGeom>
        </p:spPr>
      </p:pic>
      <p:sp>
        <p:nvSpPr>
          <p:cNvPr id="2" name="Title 1">
            <a:extLst>
              <a:ext uri="{FF2B5EF4-FFF2-40B4-BE49-F238E27FC236}">
                <a16:creationId xmlns:a16="http://schemas.microsoft.com/office/drawing/2014/main" id="{6CD8C4A0-9B51-EF42-8C13-00CE50E576F0}"/>
              </a:ext>
            </a:extLst>
          </p:cNvPr>
          <p:cNvSpPr>
            <a:spLocks noGrp="1"/>
          </p:cNvSpPr>
          <p:nvPr>
            <p:ph type="title"/>
          </p:nvPr>
        </p:nvSpPr>
        <p:spPr/>
        <p:txBody>
          <a:bodyPr/>
          <a:lstStyle/>
          <a:p>
            <a:r>
              <a:rPr lang="en-US" dirty="0"/>
              <a:t>Analogical relations</a:t>
            </a:r>
          </a:p>
        </p:txBody>
      </p:sp>
      <p:sp>
        <p:nvSpPr>
          <p:cNvPr id="3" name="Content Placeholder 2">
            <a:extLst>
              <a:ext uri="{FF2B5EF4-FFF2-40B4-BE49-F238E27FC236}">
                <a16:creationId xmlns:a16="http://schemas.microsoft.com/office/drawing/2014/main" id="{65C10CC3-F51F-E94A-A0D8-9DE664234FDD}"/>
              </a:ext>
            </a:extLst>
          </p:cNvPr>
          <p:cNvSpPr>
            <a:spLocks noGrp="1"/>
          </p:cNvSpPr>
          <p:nvPr>
            <p:ph idx="1"/>
          </p:nvPr>
        </p:nvSpPr>
        <p:spPr>
          <a:xfrm>
            <a:off x="1097280" y="1295400"/>
            <a:ext cx="10942320" cy="4572000"/>
          </a:xfrm>
        </p:spPr>
        <p:txBody>
          <a:bodyPr>
            <a:normAutofit/>
          </a:bodyPr>
          <a:lstStyle/>
          <a:p>
            <a:r>
              <a:rPr lang="en-US" dirty="0"/>
              <a:t>The classic parallelogram model of analogical reasoning </a:t>
            </a:r>
            <a:r>
              <a:rPr lang="en-US" sz="3200" dirty="0"/>
              <a:t>(</a:t>
            </a:r>
            <a:r>
              <a:rPr lang="en-US" sz="3200" dirty="0" err="1"/>
              <a:t>Rumelhart</a:t>
            </a:r>
            <a:r>
              <a:rPr lang="en-US" sz="3200" dirty="0"/>
              <a:t> and Abrahamson 1973)</a:t>
            </a:r>
          </a:p>
          <a:p>
            <a:r>
              <a:rPr lang="en-US" dirty="0"/>
              <a:t>To solve: </a:t>
            </a:r>
            <a:r>
              <a:rPr lang="en-US" i="1" dirty="0"/>
              <a:t>"apple is to tree as grape is to  _____"</a:t>
            </a:r>
          </a:p>
          <a:p>
            <a:r>
              <a:rPr lang="en-US" i="1" dirty="0"/>
              <a:t>Add tree –  apple to grape to get </a:t>
            </a:r>
            <a:r>
              <a:rPr lang="en-US" i="1" dirty="0">
                <a:solidFill>
                  <a:srgbClr val="0000FF"/>
                </a:solidFill>
              </a:rPr>
              <a:t>vine</a:t>
            </a:r>
            <a:endParaRPr lang="en-US" dirty="0">
              <a:solidFill>
                <a:srgbClr val="0000FF"/>
              </a:solidFill>
            </a:endParaRPr>
          </a:p>
          <a:p>
            <a:endParaRPr lang="en-US" dirty="0"/>
          </a:p>
        </p:txBody>
      </p:sp>
      <p:cxnSp>
        <p:nvCxnSpPr>
          <p:cNvPr id="8" name="Straight Arrow Connector 7">
            <a:extLst>
              <a:ext uri="{FF2B5EF4-FFF2-40B4-BE49-F238E27FC236}">
                <a16:creationId xmlns:a16="http://schemas.microsoft.com/office/drawing/2014/main" id="{CB2B063D-D754-2A48-8631-F5BFD4C6C287}"/>
              </a:ext>
            </a:extLst>
          </p:cNvPr>
          <p:cNvCxnSpPr>
            <a:cxnSpLocks/>
          </p:cNvCxnSpPr>
          <p:nvPr/>
        </p:nvCxnSpPr>
        <p:spPr>
          <a:xfrm>
            <a:off x="3352800" y="3200400"/>
            <a:ext cx="9906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CF3414DA-B18C-3149-8AE7-FF01F624231A}"/>
              </a:ext>
            </a:extLst>
          </p:cNvPr>
          <p:cNvCxnSpPr>
            <a:cxnSpLocks/>
          </p:cNvCxnSpPr>
          <p:nvPr/>
        </p:nvCxnSpPr>
        <p:spPr>
          <a:xfrm>
            <a:off x="1981200" y="3200400"/>
            <a:ext cx="8382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3BE364B3-564F-6543-9E9A-7D534C896703}"/>
              </a:ext>
            </a:extLst>
          </p:cNvPr>
          <p:cNvCxnSpPr>
            <a:cxnSpLocks/>
          </p:cNvCxnSpPr>
          <p:nvPr/>
        </p:nvCxnSpPr>
        <p:spPr>
          <a:xfrm>
            <a:off x="5105400" y="3200400"/>
            <a:ext cx="9906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AE3B203E-1943-5E46-843F-69D67ACAD357}"/>
              </a:ext>
            </a:extLst>
          </p:cNvPr>
          <p:cNvCxnSpPr>
            <a:cxnSpLocks/>
          </p:cNvCxnSpPr>
          <p:nvPr/>
        </p:nvCxnSpPr>
        <p:spPr>
          <a:xfrm>
            <a:off x="7467600" y="3200400"/>
            <a:ext cx="8382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44576811"/>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79D33F-B6E2-4E45-8C96-3CFB70EE3CC5}"/>
              </a:ext>
            </a:extLst>
          </p:cNvPr>
          <p:cNvSpPr>
            <a:spLocks noGrp="1"/>
          </p:cNvSpPr>
          <p:nvPr>
            <p:ph type="title"/>
          </p:nvPr>
        </p:nvSpPr>
        <p:spPr/>
        <p:txBody>
          <a:bodyPr/>
          <a:lstStyle/>
          <a:p>
            <a:r>
              <a:rPr lang="en-US" dirty="0"/>
              <a:t>Analogical relations via parallelogram</a:t>
            </a:r>
          </a:p>
        </p:txBody>
      </p:sp>
      <p:sp>
        <p:nvSpPr>
          <p:cNvPr id="3" name="Content Placeholder 2">
            <a:extLst>
              <a:ext uri="{FF2B5EF4-FFF2-40B4-BE49-F238E27FC236}">
                <a16:creationId xmlns:a16="http://schemas.microsoft.com/office/drawing/2014/main" id="{B263CDE0-FD89-0E4D-85ED-A4C200743844}"/>
              </a:ext>
            </a:extLst>
          </p:cNvPr>
          <p:cNvSpPr>
            <a:spLocks noGrp="1"/>
          </p:cNvSpPr>
          <p:nvPr>
            <p:ph idx="1"/>
          </p:nvPr>
        </p:nvSpPr>
        <p:spPr>
          <a:xfrm>
            <a:off x="1097281" y="1600200"/>
            <a:ext cx="10637519" cy="4572000"/>
          </a:xfrm>
        </p:spPr>
        <p:txBody>
          <a:bodyPr/>
          <a:lstStyle/>
          <a:p>
            <a:r>
              <a:rPr lang="en-US" dirty="0"/>
              <a:t>The parallelogram method can solve analogies with both sparse and dense embeddings (Turney and Littman 2005, </a:t>
            </a:r>
            <a:r>
              <a:rPr lang="en-US" dirty="0" err="1"/>
              <a:t>Mikolov</a:t>
            </a:r>
            <a:r>
              <a:rPr lang="en-US" dirty="0"/>
              <a:t> et al. 2013b)</a:t>
            </a:r>
          </a:p>
          <a:p>
            <a:r>
              <a:rPr lang="en-US" dirty="0"/>
              <a:t>		king – man + woman is close to queen</a:t>
            </a:r>
          </a:p>
          <a:p>
            <a:r>
              <a:rPr lang="en-US" dirty="0"/>
              <a:t>		Paris – France + Italy is close to Rome</a:t>
            </a:r>
          </a:p>
          <a:p>
            <a:endParaRPr lang="en-US" dirty="0"/>
          </a:p>
        </p:txBody>
      </p:sp>
      <p:cxnSp>
        <p:nvCxnSpPr>
          <p:cNvPr id="4" name="Straight Arrow Connector 3">
            <a:extLst>
              <a:ext uri="{FF2B5EF4-FFF2-40B4-BE49-F238E27FC236}">
                <a16:creationId xmlns:a16="http://schemas.microsoft.com/office/drawing/2014/main" id="{7B052C01-0AD3-1149-BDA7-088E1D5704DC}"/>
              </a:ext>
            </a:extLst>
          </p:cNvPr>
          <p:cNvCxnSpPr>
            <a:cxnSpLocks/>
          </p:cNvCxnSpPr>
          <p:nvPr/>
        </p:nvCxnSpPr>
        <p:spPr>
          <a:xfrm>
            <a:off x="1981200" y="3352800"/>
            <a:ext cx="9906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5" name="Straight Arrow Connector 4">
            <a:extLst>
              <a:ext uri="{FF2B5EF4-FFF2-40B4-BE49-F238E27FC236}">
                <a16:creationId xmlns:a16="http://schemas.microsoft.com/office/drawing/2014/main" id="{D80D0510-8AB1-474C-975A-F61B66904837}"/>
              </a:ext>
            </a:extLst>
          </p:cNvPr>
          <p:cNvCxnSpPr>
            <a:cxnSpLocks/>
          </p:cNvCxnSpPr>
          <p:nvPr/>
        </p:nvCxnSpPr>
        <p:spPr>
          <a:xfrm>
            <a:off x="3276600" y="3352800"/>
            <a:ext cx="9906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A51A3E87-88C6-8D4C-87C6-65EAF26AFA22}"/>
              </a:ext>
            </a:extLst>
          </p:cNvPr>
          <p:cNvCxnSpPr>
            <a:cxnSpLocks/>
          </p:cNvCxnSpPr>
          <p:nvPr/>
        </p:nvCxnSpPr>
        <p:spPr>
          <a:xfrm>
            <a:off x="4648200" y="3352800"/>
            <a:ext cx="12954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F30D022F-8760-EB40-AE0E-8FDDB423F44F}"/>
              </a:ext>
            </a:extLst>
          </p:cNvPr>
          <p:cNvCxnSpPr>
            <a:cxnSpLocks/>
          </p:cNvCxnSpPr>
          <p:nvPr/>
        </p:nvCxnSpPr>
        <p:spPr>
          <a:xfrm>
            <a:off x="8001000" y="3352800"/>
            <a:ext cx="12954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7A61DF6E-D800-5A44-B0E0-FE7D9038D70C}"/>
              </a:ext>
            </a:extLst>
          </p:cNvPr>
          <p:cNvCxnSpPr>
            <a:cxnSpLocks/>
          </p:cNvCxnSpPr>
          <p:nvPr/>
        </p:nvCxnSpPr>
        <p:spPr>
          <a:xfrm>
            <a:off x="3352800" y="4038600"/>
            <a:ext cx="12954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6DBC62D1-0398-2A4F-91F1-E7202780A75D}"/>
              </a:ext>
            </a:extLst>
          </p:cNvPr>
          <p:cNvCxnSpPr>
            <a:cxnSpLocks/>
          </p:cNvCxnSpPr>
          <p:nvPr/>
        </p:nvCxnSpPr>
        <p:spPr>
          <a:xfrm>
            <a:off x="1981200" y="4038600"/>
            <a:ext cx="9144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8C11D68B-6705-A045-ACDC-4A02763B48AC}"/>
              </a:ext>
            </a:extLst>
          </p:cNvPr>
          <p:cNvCxnSpPr>
            <a:cxnSpLocks/>
          </p:cNvCxnSpPr>
          <p:nvPr/>
        </p:nvCxnSpPr>
        <p:spPr>
          <a:xfrm>
            <a:off x="5029200" y="4038600"/>
            <a:ext cx="9144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2337EC60-DD9C-D34A-9A2B-89D02414EE3E}"/>
              </a:ext>
            </a:extLst>
          </p:cNvPr>
          <p:cNvCxnSpPr>
            <a:cxnSpLocks/>
          </p:cNvCxnSpPr>
          <p:nvPr/>
        </p:nvCxnSpPr>
        <p:spPr>
          <a:xfrm>
            <a:off x="8077200" y="4038600"/>
            <a:ext cx="9144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49864157"/>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24570" y="122453"/>
            <a:ext cx="8691030" cy="6735548"/>
          </a:xfrm>
        </p:spPr>
      </p:pic>
      <p:sp>
        <p:nvSpPr>
          <p:cNvPr id="3" name="TextBox 2">
            <a:extLst>
              <a:ext uri="{FF2B5EF4-FFF2-40B4-BE49-F238E27FC236}">
                <a16:creationId xmlns:a16="http://schemas.microsoft.com/office/drawing/2014/main" id="{DCFE9A66-E187-374C-8854-E42D40FCD026}"/>
              </a:ext>
            </a:extLst>
          </p:cNvPr>
          <p:cNvSpPr txBox="1"/>
          <p:nvPr/>
        </p:nvSpPr>
        <p:spPr>
          <a:xfrm>
            <a:off x="1676401" y="246390"/>
            <a:ext cx="5495479" cy="523220"/>
          </a:xfrm>
          <a:prstGeom prst="rect">
            <a:avLst/>
          </a:prstGeom>
          <a:noFill/>
        </p:spPr>
        <p:txBody>
          <a:bodyPr wrap="none" rtlCol="0">
            <a:spAutoFit/>
          </a:bodyPr>
          <a:lstStyle/>
          <a:p>
            <a:r>
              <a:rPr lang="en-US" sz="2800" dirty="0"/>
              <a:t>Structure in </a:t>
            </a:r>
            <a:r>
              <a:rPr lang="en-US" sz="2800" dirty="0" err="1"/>
              <a:t>GloVE</a:t>
            </a:r>
            <a:r>
              <a:rPr lang="en-US" sz="2800" dirty="0"/>
              <a:t> Embedding space</a:t>
            </a:r>
          </a:p>
        </p:txBody>
      </p:sp>
    </p:spTree>
    <p:extLst>
      <p:ext uri="{BB962C8B-B14F-4D97-AF65-F5344CB8AC3E}">
        <p14:creationId xmlns:p14="http://schemas.microsoft.com/office/powerpoint/2010/main" val="3366702331"/>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C122D-22B3-4E47-AE4C-26238DF03C30}"/>
              </a:ext>
            </a:extLst>
          </p:cNvPr>
          <p:cNvSpPr>
            <a:spLocks noGrp="1"/>
          </p:cNvSpPr>
          <p:nvPr>
            <p:ph type="title"/>
          </p:nvPr>
        </p:nvSpPr>
        <p:spPr/>
        <p:txBody>
          <a:bodyPr/>
          <a:lstStyle/>
          <a:p>
            <a:r>
              <a:rPr lang="en-US" dirty="0"/>
              <a:t>Caveats with the parallelogram method</a:t>
            </a:r>
          </a:p>
        </p:txBody>
      </p:sp>
      <p:sp>
        <p:nvSpPr>
          <p:cNvPr id="3" name="Content Placeholder 2">
            <a:extLst>
              <a:ext uri="{FF2B5EF4-FFF2-40B4-BE49-F238E27FC236}">
                <a16:creationId xmlns:a16="http://schemas.microsoft.com/office/drawing/2014/main" id="{E995AFBD-1221-3C4C-9B75-33ABFDB242F0}"/>
              </a:ext>
            </a:extLst>
          </p:cNvPr>
          <p:cNvSpPr>
            <a:spLocks noGrp="1"/>
          </p:cNvSpPr>
          <p:nvPr>
            <p:ph idx="1"/>
          </p:nvPr>
        </p:nvSpPr>
        <p:spPr/>
        <p:txBody>
          <a:bodyPr/>
          <a:lstStyle/>
          <a:p>
            <a:r>
              <a:rPr lang="en-US" dirty="0"/>
              <a:t>It only seems to work for frequent words, small distances and certain relations (relating countries to capitals, or parts of speech), but not others. (</a:t>
            </a:r>
            <a:r>
              <a:rPr lang="en-US" dirty="0" err="1"/>
              <a:t>Linzen</a:t>
            </a:r>
            <a:r>
              <a:rPr lang="en-US" dirty="0"/>
              <a:t> 2016, </a:t>
            </a:r>
            <a:r>
              <a:rPr lang="en-US" dirty="0" err="1"/>
              <a:t>Gladkova</a:t>
            </a:r>
            <a:r>
              <a:rPr lang="en-US" dirty="0"/>
              <a:t> et al. 2016, </a:t>
            </a:r>
            <a:r>
              <a:rPr lang="en-US" dirty="0" err="1"/>
              <a:t>Ethayarajh</a:t>
            </a:r>
            <a:r>
              <a:rPr lang="en-US" dirty="0"/>
              <a:t> et al. 2019a) </a:t>
            </a:r>
          </a:p>
          <a:p>
            <a:endParaRPr lang="en-US" dirty="0"/>
          </a:p>
          <a:p>
            <a:r>
              <a:rPr lang="en-US" dirty="0"/>
              <a:t>Understanding analogy is an open area of research (Peterson et al. 2020)</a:t>
            </a:r>
          </a:p>
          <a:p>
            <a:endParaRPr lang="en-US" dirty="0"/>
          </a:p>
        </p:txBody>
      </p:sp>
    </p:spTree>
    <p:extLst>
      <p:ext uri="{BB962C8B-B14F-4D97-AF65-F5344CB8AC3E}">
        <p14:creationId xmlns:p14="http://schemas.microsoft.com/office/powerpoint/2010/main" val="279701091"/>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wordpaths-final.png"/>
          <p:cNvPicPr>
            <a:picLocks noChangeAspect="1"/>
          </p:cNvPicPr>
          <p:nvPr/>
        </p:nvPicPr>
        <p:blipFill>
          <a:blip r:embed="rId3"/>
          <a:stretch>
            <a:fillRect/>
          </a:stretch>
        </p:blipFill>
        <p:spPr>
          <a:xfrm>
            <a:off x="457200" y="1999819"/>
            <a:ext cx="11626184" cy="4013392"/>
          </a:xfrm>
          <a:prstGeom prst="rect">
            <a:avLst/>
          </a:prstGeom>
          <a:ln w="12700">
            <a:miter lim="400000"/>
          </a:ln>
        </p:spPr>
      </p:pic>
      <p:sp>
        <p:nvSpPr>
          <p:cNvPr id="5" name="TextBox 4"/>
          <p:cNvSpPr txBox="1"/>
          <p:nvPr/>
        </p:nvSpPr>
        <p:spPr>
          <a:xfrm>
            <a:off x="692529" y="1209802"/>
            <a:ext cx="12983101" cy="523220"/>
          </a:xfrm>
          <a:prstGeom prst="rect">
            <a:avLst/>
          </a:prstGeom>
          <a:noFill/>
        </p:spPr>
        <p:txBody>
          <a:bodyPr wrap="square" rtlCol="0">
            <a:spAutoFit/>
          </a:bodyPr>
          <a:lstStyle/>
          <a:p>
            <a:r>
              <a:rPr lang="en-US" sz="2800" dirty="0"/>
              <a:t>Train embeddings on different decades of historical text to see meanings shift</a:t>
            </a:r>
          </a:p>
        </p:txBody>
      </p:sp>
      <p:sp>
        <p:nvSpPr>
          <p:cNvPr id="6" name="Shape 168"/>
          <p:cNvSpPr/>
          <p:nvPr/>
        </p:nvSpPr>
        <p:spPr>
          <a:xfrm>
            <a:off x="3352800" y="1850648"/>
            <a:ext cx="4700710" cy="349135"/>
          </a:xfrm>
          <a:prstGeom prst="rect">
            <a:avLst/>
          </a:prstGeom>
          <a:ln w="12700">
            <a:miter lim="400000"/>
          </a:ln>
          <a:extLst>
            <a:ext uri="{C572A759-6A51-4108-AA02-DFA0A04FC94B}">
              <ma14:wrappingTextBoxFlag xmlns:ma14="http://schemas.microsoft.com/office/mac/drawingml/2011/main" xmlns="" val="1"/>
            </a:ext>
          </a:extLst>
        </p:spPr>
        <p:txBody>
          <a:bodyPr wrap="none" lIns="35719" tIns="35719" rIns="35719" bIns="35719" anchor="ctr">
            <a:spAutoFit/>
          </a:bodyPr>
          <a:lstStyle>
            <a:lvl1pPr>
              <a:defRPr sz="2400"/>
            </a:lvl1pPr>
          </a:lstStyle>
          <a:p>
            <a:r>
              <a:rPr lang="en-US" sz="1800" dirty="0"/>
              <a:t>~30 million books, 1850-1990, Google Books data</a:t>
            </a:r>
          </a:p>
        </p:txBody>
      </p:sp>
      <p:sp>
        <p:nvSpPr>
          <p:cNvPr id="8" name="Title 1">
            <a:extLst>
              <a:ext uri="{FF2B5EF4-FFF2-40B4-BE49-F238E27FC236}">
                <a16:creationId xmlns:a16="http://schemas.microsoft.com/office/drawing/2014/main" id="{BFA1DC49-64D4-4C4E-B832-E505ED483AC1}"/>
              </a:ext>
            </a:extLst>
          </p:cNvPr>
          <p:cNvSpPr txBox="1">
            <a:spLocks/>
          </p:cNvSpPr>
          <p:nvPr/>
        </p:nvSpPr>
        <p:spPr bwMode="auto">
          <a:xfrm>
            <a:off x="2044778" y="304801"/>
            <a:ext cx="8066207" cy="612807"/>
          </a:xfrm>
          <a:prstGeom prst="rect">
            <a:avLst/>
          </a:prstGeom>
          <a:noFill/>
          <a:ln>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rmAutofit fontScale="90000" lnSpcReduction="10000"/>
          </a:bodyPr>
          <a:lstStyle>
            <a:lvl1pPr algn="l" rtl="0" eaLnBrk="1" fontAlgn="base" hangingPunct="1">
              <a:spcBef>
                <a:spcPct val="0"/>
              </a:spcBef>
              <a:spcAft>
                <a:spcPct val="0"/>
              </a:spcAft>
              <a:defRPr sz="4000" b="0" baseline="0">
                <a:solidFill>
                  <a:schemeClr val="tx1"/>
                </a:solidFill>
                <a:latin typeface="+mj-lt"/>
                <a:ea typeface="ＭＳ Ｐゴシック" pitchFamily="-65" charset="-128"/>
                <a:cs typeface="ＭＳ Ｐゴシック" pitchFamily="-65" charset="-128"/>
              </a:defRPr>
            </a:lvl1pPr>
            <a:lvl2pPr algn="l" rtl="0" eaLnBrk="1" fontAlgn="base" hangingPunct="1">
              <a:spcBef>
                <a:spcPct val="0"/>
              </a:spcBef>
              <a:spcAft>
                <a:spcPct val="0"/>
              </a:spcAft>
              <a:defRPr sz="3600">
                <a:solidFill>
                  <a:schemeClr val="tx1"/>
                </a:solidFill>
                <a:latin typeface="Lucida Sans" pitchFamily="-65" charset="0"/>
                <a:ea typeface="ＭＳ Ｐゴシック" pitchFamily="-65" charset="-128"/>
                <a:cs typeface="ＭＳ Ｐゴシック" pitchFamily="-65" charset="-128"/>
              </a:defRPr>
            </a:lvl2pPr>
            <a:lvl3pPr algn="l" rtl="0" eaLnBrk="1" fontAlgn="base" hangingPunct="1">
              <a:spcBef>
                <a:spcPct val="0"/>
              </a:spcBef>
              <a:spcAft>
                <a:spcPct val="0"/>
              </a:spcAft>
              <a:defRPr sz="3600">
                <a:solidFill>
                  <a:schemeClr val="tx1"/>
                </a:solidFill>
                <a:latin typeface="Lucida Sans" pitchFamily="-65" charset="0"/>
                <a:ea typeface="ＭＳ Ｐゴシック" pitchFamily="-65" charset="-128"/>
                <a:cs typeface="ＭＳ Ｐゴシック" pitchFamily="-65" charset="-128"/>
              </a:defRPr>
            </a:lvl3pPr>
            <a:lvl4pPr algn="l" rtl="0" eaLnBrk="1" fontAlgn="base" hangingPunct="1">
              <a:spcBef>
                <a:spcPct val="0"/>
              </a:spcBef>
              <a:spcAft>
                <a:spcPct val="0"/>
              </a:spcAft>
              <a:defRPr sz="3600">
                <a:solidFill>
                  <a:schemeClr val="tx1"/>
                </a:solidFill>
                <a:latin typeface="Lucida Sans" pitchFamily="-65" charset="0"/>
                <a:ea typeface="ＭＳ Ｐゴシック" pitchFamily="-65" charset="-128"/>
                <a:cs typeface="ＭＳ Ｐゴシック" pitchFamily="-65" charset="-128"/>
              </a:defRPr>
            </a:lvl4pPr>
            <a:lvl5pPr algn="l" rtl="0" eaLnBrk="1" fontAlgn="base" hangingPunct="1">
              <a:spcBef>
                <a:spcPct val="0"/>
              </a:spcBef>
              <a:spcAft>
                <a:spcPct val="0"/>
              </a:spcAft>
              <a:defRPr sz="3600">
                <a:solidFill>
                  <a:schemeClr val="tx1"/>
                </a:solidFill>
                <a:latin typeface="Lucida Sans" pitchFamily="-65" charset="0"/>
                <a:ea typeface="ＭＳ Ｐゴシック" pitchFamily="-65" charset="-128"/>
                <a:cs typeface="ＭＳ Ｐゴシック" pitchFamily="-65" charset="-128"/>
              </a:defRPr>
            </a:lvl5pPr>
            <a:lvl6pPr marL="457200" algn="l" rtl="0" eaLnBrk="1" fontAlgn="base" hangingPunct="1">
              <a:spcBef>
                <a:spcPct val="0"/>
              </a:spcBef>
              <a:spcAft>
                <a:spcPct val="0"/>
              </a:spcAft>
              <a:defRPr sz="3600">
                <a:solidFill>
                  <a:schemeClr val="tx1"/>
                </a:solidFill>
                <a:latin typeface="Lucida Sans" pitchFamily="-65" charset="0"/>
              </a:defRPr>
            </a:lvl6pPr>
            <a:lvl7pPr marL="914400" algn="l" rtl="0" eaLnBrk="1" fontAlgn="base" hangingPunct="1">
              <a:spcBef>
                <a:spcPct val="0"/>
              </a:spcBef>
              <a:spcAft>
                <a:spcPct val="0"/>
              </a:spcAft>
              <a:defRPr sz="3600">
                <a:solidFill>
                  <a:schemeClr val="tx1"/>
                </a:solidFill>
                <a:latin typeface="Lucida Sans" pitchFamily="-65" charset="0"/>
              </a:defRPr>
            </a:lvl7pPr>
            <a:lvl8pPr marL="1371600" algn="l" rtl="0" eaLnBrk="1" fontAlgn="base" hangingPunct="1">
              <a:spcBef>
                <a:spcPct val="0"/>
              </a:spcBef>
              <a:spcAft>
                <a:spcPct val="0"/>
              </a:spcAft>
              <a:defRPr sz="3600">
                <a:solidFill>
                  <a:schemeClr val="tx1"/>
                </a:solidFill>
                <a:latin typeface="Lucida Sans" pitchFamily="-65" charset="0"/>
              </a:defRPr>
            </a:lvl8pPr>
            <a:lvl9pPr marL="1828800" algn="l" rtl="0" eaLnBrk="1" fontAlgn="base" hangingPunct="1">
              <a:spcBef>
                <a:spcPct val="0"/>
              </a:spcBef>
              <a:spcAft>
                <a:spcPct val="0"/>
              </a:spcAft>
              <a:defRPr sz="3600">
                <a:solidFill>
                  <a:schemeClr val="tx1"/>
                </a:solidFill>
                <a:latin typeface="Lucida Sans" pitchFamily="-65" charset="0"/>
              </a:defRPr>
            </a:lvl9pPr>
          </a:lstStyle>
          <a:p>
            <a:endParaRPr lang="en-US" kern="0" dirty="0"/>
          </a:p>
        </p:txBody>
      </p:sp>
      <p:sp>
        <p:nvSpPr>
          <p:cNvPr id="9" name="Title 8">
            <a:extLst>
              <a:ext uri="{FF2B5EF4-FFF2-40B4-BE49-F238E27FC236}">
                <a16:creationId xmlns:a16="http://schemas.microsoft.com/office/drawing/2014/main" id="{F926283A-13B7-8546-8996-313DB20799EC}"/>
              </a:ext>
            </a:extLst>
          </p:cNvPr>
          <p:cNvSpPr>
            <a:spLocks noGrp="1"/>
          </p:cNvSpPr>
          <p:nvPr>
            <p:ph type="title"/>
          </p:nvPr>
        </p:nvSpPr>
        <p:spPr>
          <a:xfrm>
            <a:off x="457200" y="-72993"/>
            <a:ext cx="11353800" cy="990600"/>
          </a:xfrm>
        </p:spPr>
        <p:txBody>
          <a:bodyPr>
            <a:normAutofit fontScale="90000"/>
          </a:bodyPr>
          <a:lstStyle/>
          <a:p>
            <a:r>
              <a:rPr lang="en-US" dirty="0"/>
              <a:t>Embeddings as a window onto historical semantics</a:t>
            </a:r>
          </a:p>
        </p:txBody>
      </p:sp>
      <p:sp>
        <p:nvSpPr>
          <p:cNvPr id="2" name="Rectangle 1">
            <a:extLst>
              <a:ext uri="{FF2B5EF4-FFF2-40B4-BE49-F238E27FC236}">
                <a16:creationId xmlns:a16="http://schemas.microsoft.com/office/drawing/2014/main" id="{E13A6D57-67F4-B74D-A761-954DE61AE88F}"/>
              </a:ext>
            </a:extLst>
          </p:cNvPr>
          <p:cNvSpPr/>
          <p:nvPr/>
        </p:nvSpPr>
        <p:spPr>
          <a:xfrm>
            <a:off x="1892377" y="6211669"/>
            <a:ext cx="9918623" cy="646331"/>
          </a:xfrm>
          <a:prstGeom prst="rect">
            <a:avLst/>
          </a:prstGeom>
        </p:spPr>
        <p:txBody>
          <a:bodyPr wrap="square">
            <a:spAutoFit/>
          </a:bodyPr>
          <a:lstStyle/>
          <a:p>
            <a:r>
              <a:rPr lang="en-US" dirty="0"/>
              <a:t>William L. Hamilton, Jure </a:t>
            </a:r>
            <a:r>
              <a:rPr lang="en-US" dirty="0" err="1"/>
              <a:t>Leskovec</a:t>
            </a:r>
            <a:r>
              <a:rPr lang="en-US" dirty="0"/>
              <a:t>, and Dan Jurafsky. 2016. Diachronic Word Embeddings Reveal Statistical Laws of Semantic Change. Proceedings of ACL.</a:t>
            </a:r>
          </a:p>
        </p:txBody>
      </p:sp>
    </p:spTree>
    <p:extLst>
      <p:ext uri="{BB962C8B-B14F-4D97-AF65-F5344CB8AC3E}">
        <p14:creationId xmlns:p14="http://schemas.microsoft.com/office/powerpoint/2010/main" val="1004136993"/>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286605"/>
            <a:ext cx="8976360" cy="703996"/>
          </a:xfrm>
        </p:spPr>
        <p:txBody>
          <a:bodyPr>
            <a:normAutofit fontScale="90000"/>
          </a:bodyPr>
          <a:lstStyle/>
          <a:p>
            <a:r>
              <a:rPr lang="en-US" dirty="0"/>
              <a:t>Embeddings reflect cultural bias!</a:t>
            </a:r>
          </a:p>
        </p:txBody>
      </p:sp>
      <p:sp>
        <p:nvSpPr>
          <p:cNvPr id="3" name="Content Placeholder 2"/>
          <p:cNvSpPr>
            <a:spLocks noGrp="1"/>
          </p:cNvSpPr>
          <p:nvPr>
            <p:ph idx="1"/>
          </p:nvPr>
        </p:nvSpPr>
        <p:spPr>
          <a:xfrm>
            <a:off x="1066800" y="2209800"/>
            <a:ext cx="9296400" cy="4023360"/>
          </a:xfrm>
        </p:spPr>
        <p:txBody>
          <a:bodyPr>
            <a:normAutofit/>
          </a:bodyPr>
          <a:lstStyle/>
          <a:p>
            <a:r>
              <a:rPr lang="en-US" sz="3200" dirty="0"/>
              <a:t>Ask </a:t>
            </a:r>
            <a:r>
              <a:rPr lang="en-US" dirty="0"/>
              <a:t>“Paris : France :: Tokyo : x” </a:t>
            </a:r>
          </a:p>
          <a:p>
            <a:pPr lvl="1"/>
            <a:r>
              <a:rPr lang="en-US" sz="2800" dirty="0"/>
              <a:t>x = Japan</a:t>
            </a:r>
          </a:p>
          <a:p>
            <a:r>
              <a:rPr lang="en-US" sz="3200" dirty="0"/>
              <a:t>Ask </a:t>
            </a:r>
            <a:r>
              <a:rPr lang="en-US" dirty="0"/>
              <a:t>“father : doctor :: mother : x” </a:t>
            </a:r>
          </a:p>
          <a:p>
            <a:pPr lvl="1"/>
            <a:r>
              <a:rPr lang="en-US" sz="2800" dirty="0"/>
              <a:t>x = nurse</a:t>
            </a:r>
          </a:p>
          <a:p>
            <a:r>
              <a:rPr lang="en-US" sz="3200" dirty="0"/>
              <a:t>Ask “man : computer programmer :: woman : x” </a:t>
            </a:r>
          </a:p>
          <a:p>
            <a:pPr lvl="1"/>
            <a:r>
              <a:rPr lang="en-US" sz="2800" dirty="0"/>
              <a:t>x = homemaker</a:t>
            </a:r>
          </a:p>
          <a:p>
            <a:endParaRPr lang="en-US" dirty="0"/>
          </a:p>
        </p:txBody>
      </p:sp>
      <p:sp>
        <p:nvSpPr>
          <p:cNvPr id="4" name="TextBox 3"/>
          <p:cNvSpPr txBox="1"/>
          <p:nvPr/>
        </p:nvSpPr>
        <p:spPr>
          <a:xfrm>
            <a:off x="2286000" y="1205925"/>
            <a:ext cx="9144000" cy="584775"/>
          </a:xfrm>
          <a:prstGeom prst="rect">
            <a:avLst/>
          </a:prstGeom>
          <a:noFill/>
        </p:spPr>
        <p:txBody>
          <a:bodyPr wrap="square" rtlCol="0">
            <a:spAutoFit/>
          </a:bodyPr>
          <a:lstStyle/>
          <a:p>
            <a:r>
              <a:rPr lang="en-US" sz="1600" dirty="0" err="1"/>
              <a:t>Bolukbasi</a:t>
            </a:r>
            <a:r>
              <a:rPr lang="en-US" sz="1600" dirty="0"/>
              <a:t>, </a:t>
            </a:r>
            <a:r>
              <a:rPr lang="en-US" sz="1600" dirty="0" err="1"/>
              <a:t>Tolga</a:t>
            </a:r>
            <a:r>
              <a:rPr lang="en-US" sz="1600" dirty="0"/>
              <a:t>, Kai-Wei Chang, James Y. Zou, </a:t>
            </a:r>
            <a:r>
              <a:rPr lang="en-US" sz="1600" dirty="0" err="1"/>
              <a:t>Venkatesh</a:t>
            </a:r>
            <a:r>
              <a:rPr lang="en-US" sz="1600" dirty="0"/>
              <a:t> </a:t>
            </a:r>
            <a:r>
              <a:rPr lang="en-US" sz="1600" dirty="0" err="1"/>
              <a:t>Saligrama</a:t>
            </a:r>
            <a:r>
              <a:rPr lang="en-US" sz="1600" dirty="0"/>
              <a:t>, and Adam T. </a:t>
            </a:r>
            <a:r>
              <a:rPr lang="en-US" sz="1600" dirty="0" err="1"/>
              <a:t>Kalai</a:t>
            </a:r>
            <a:r>
              <a:rPr lang="en-US" sz="1600" dirty="0"/>
              <a:t>. "Man is to computer programmer as woman is to homemaker? debiasing word embeddings." In </a:t>
            </a:r>
            <a:r>
              <a:rPr lang="en-US" sz="1600" i="1" dirty="0" err="1"/>
              <a:t>NeurIPS</a:t>
            </a:r>
            <a:r>
              <a:rPr lang="en-US" sz="1600" dirty="0"/>
              <a:t>, pp. 4349-4357. 2016.</a:t>
            </a:r>
          </a:p>
        </p:txBody>
      </p:sp>
      <p:sp>
        <p:nvSpPr>
          <p:cNvPr id="5" name="TextBox 4">
            <a:extLst>
              <a:ext uri="{FF2B5EF4-FFF2-40B4-BE49-F238E27FC236}">
                <a16:creationId xmlns:a16="http://schemas.microsoft.com/office/drawing/2014/main" id="{4467B3D3-17F5-5044-903F-379FDAC78D5A}"/>
              </a:ext>
            </a:extLst>
          </p:cNvPr>
          <p:cNvSpPr txBox="1"/>
          <p:nvPr/>
        </p:nvSpPr>
        <p:spPr>
          <a:xfrm>
            <a:off x="762000" y="5646003"/>
            <a:ext cx="10668000" cy="954107"/>
          </a:xfrm>
          <a:prstGeom prst="rect">
            <a:avLst/>
          </a:prstGeom>
          <a:noFill/>
        </p:spPr>
        <p:txBody>
          <a:bodyPr wrap="square" rtlCol="0">
            <a:spAutoFit/>
          </a:bodyPr>
          <a:lstStyle/>
          <a:p>
            <a:r>
              <a:rPr lang="en-US" sz="2800" dirty="0">
                <a:solidFill>
                  <a:srgbClr val="0000FF"/>
                </a:solidFill>
              </a:rPr>
              <a:t>Algorithms that use embeddings as part of e.g., hiring searches for programmers, might lead to bias in hiring</a:t>
            </a:r>
          </a:p>
        </p:txBody>
      </p:sp>
    </p:spTree>
    <p:extLst>
      <p:ext uri="{BB962C8B-B14F-4D97-AF65-F5344CB8AC3E}">
        <p14:creationId xmlns:p14="http://schemas.microsoft.com/office/powerpoint/2010/main" val="22949273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20700" y="-381000"/>
            <a:ext cx="11671300" cy="1285875"/>
          </a:xfrm>
        </p:spPr>
        <p:txBody>
          <a:bodyPr>
            <a:normAutofit fontScale="90000"/>
          </a:bodyPr>
          <a:lstStyle/>
          <a:p>
            <a:r>
              <a:rPr lang="en-US" dirty="0"/>
              <a:t>Historical embedding as a tool to study cultural biases</a:t>
            </a:r>
          </a:p>
        </p:txBody>
      </p:sp>
      <p:sp>
        <p:nvSpPr>
          <p:cNvPr id="3" name="Rectangle 2">
            <a:extLst>
              <a:ext uri="{FF2B5EF4-FFF2-40B4-BE49-F238E27FC236}">
                <a16:creationId xmlns:a16="http://schemas.microsoft.com/office/drawing/2014/main" id="{4521E850-0D18-5847-98F3-8D40E5E05DEA}"/>
              </a:ext>
            </a:extLst>
          </p:cNvPr>
          <p:cNvSpPr/>
          <p:nvPr/>
        </p:nvSpPr>
        <p:spPr>
          <a:xfrm>
            <a:off x="914400" y="1828800"/>
            <a:ext cx="10972799" cy="5447645"/>
          </a:xfrm>
          <a:prstGeom prst="rect">
            <a:avLst/>
          </a:prstGeom>
        </p:spPr>
        <p:txBody>
          <a:bodyPr wrap="square">
            <a:spAutoFit/>
          </a:bodyPr>
          <a:lstStyle/>
          <a:p>
            <a:pPr lvl="1" indent="-457200">
              <a:buFont typeface="Arial" panose="020B0604020202020204" pitchFamily="34" charset="0"/>
              <a:buChar char="•"/>
            </a:pPr>
            <a:r>
              <a:rPr lang="en-US" sz="3200" dirty="0"/>
              <a:t>Compute a </a:t>
            </a:r>
            <a:r>
              <a:rPr lang="en-US" sz="3200" b="1" dirty="0"/>
              <a:t>gender or ethnic bias </a:t>
            </a:r>
            <a:r>
              <a:rPr lang="en-US" sz="3200" dirty="0"/>
              <a:t>for each adjective: e.g., how much closer the adjective is to "woman" synonyms than "man" synonyms, or names of particular ethnicities</a:t>
            </a:r>
          </a:p>
          <a:p>
            <a:pPr marL="914400" lvl="1" indent="-457200">
              <a:buFont typeface="Arial" panose="020B0604020202020204" pitchFamily="34" charset="0"/>
              <a:buChar char="•"/>
            </a:pPr>
            <a:r>
              <a:rPr lang="en-US" sz="3200" dirty="0"/>
              <a:t>Embeddings for </a:t>
            </a:r>
            <a:r>
              <a:rPr lang="en-US" sz="3200" b="1" dirty="0"/>
              <a:t>competence</a:t>
            </a:r>
            <a:r>
              <a:rPr lang="en-US" sz="3200" dirty="0"/>
              <a:t> adjective (</a:t>
            </a:r>
            <a:r>
              <a:rPr lang="en-US" sz="3200" i="1" dirty="0"/>
              <a:t>smart, wise, brilliant, resourceful, thoughtful, logical) </a:t>
            </a:r>
            <a:r>
              <a:rPr lang="en-US" sz="3200" dirty="0"/>
              <a:t>are biased toward men, a bias slowly decreasing 1960-1990</a:t>
            </a:r>
          </a:p>
          <a:p>
            <a:pPr marL="914400" lvl="1" indent="-457200">
              <a:buFont typeface="Arial" panose="020B0604020202020204" pitchFamily="34" charset="0"/>
              <a:buChar char="•"/>
            </a:pPr>
            <a:r>
              <a:rPr lang="en-US" sz="3200" dirty="0"/>
              <a:t>Embeddings for </a:t>
            </a:r>
            <a:r>
              <a:rPr lang="en-US" sz="3200" b="1" dirty="0"/>
              <a:t>dehumanizing</a:t>
            </a:r>
            <a:r>
              <a:rPr lang="en-US" sz="3200" dirty="0"/>
              <a:t> adjectives (barbaric, monstrous, bizarre)  were biased toward Asians in the 1930s, bias decreasing over the 20</a:t>
            </a:r>
            <a:r>
              <a:rPr lang="en-US" sz="3200" baseline="30000" dirty="0"/>
              <a:t>th</a:t>
            </a:r>
            <a:r>
              <a:rPr lang="en-US" sz="3200" dirty="0"/>
              <a:t> century.</a:t>
            </a:r>
          </a:p>
          <a:p>
            <a:pPr marL="457200" indent="-457200">
              <a:buFont typeface="Arial" panose="020B0604020202020204" pitchFamily="34" charset="0"/>
              <a:buChar char="•"/>
            </a:pPr>
            <a:r>
              <a:rPr lang="en-US" sz="3200" dirty="0"/>
              <a:t>These match the results of old surveys done in the 1930s</a:t>
            </a:r>
          </a:p>
          <a:p>
            <a:pPr lvl="1"/>
            <a:endParaRPr lang="en-US" sz="2800" dirty="0"/>
          </a:p>
        </p:txBody>
      </p:sp>
      <p:sp>
        <p:nvSpPr>
          <p:cNvPr id="6" name="Rectangle 5">
            <a:extLst>
              <a:ext uri="{FF2B5EF4-FFF2-40B4-BE49-F238E27FC236}">
                <a16:creationId xmlns:a16="http://schemas.microsoft.com/office/drawing/2014/main" id="{F958FEAB-DF13-3447-A477-11CEEA826135}"/>
              </a:ext>
            </a:extLst>
          </p:cNvPr>
          <p:cNvSpPr/>
          <p:nvPr/>
        </p:nvSpPr>
        <p:spPr>
          <a:xfrm>
            <a:off x="1848432" y="1004926"/>
            <a:ext cx="10330868" cy="553998"/>
          </a:xfrm>
          <a:prstGeom prst="rect">
            <a:avLst/>
          </a:prstGeom>
        </p:spPr>
        <p:txBody>
          <a:bodyPr wrap="square">
            <a:spAutoFit/>
          </a:bodyPr>
          <a:lstStyle/>
          <a:p>
            <a:r>
              <a:rPr lang="en-US" sz="1500" dirty="0">
                <a:solidFill>
                  <a:srgbClr val="000000"/>
                </a:solidFill>
                <a:latin typeface="Calibri" panose="020F0502020204030204" pitchFamily="34" charset="0"/>
                <a:cs typeface="Calibri" panose="020F0502020204030204" pitchFamily="34" charset="0"/>
              </a:rPr>
              <a:t>Garg, N., </a:t>
            </a:r>
            <a:r>
              <a:rPr lang="en-US" sz="1500" dirty="0" err="1">
                <a:solidFill>
                  <a:srgbClr val="000000"/>
                </a:solidFill>
                <a:latin typeface="Calibri" panose="020F0502020204030204" pitchFamily="34" charset="0"/>
                <a:cs typeface="Calibri" panose="020F0502020204030204" pitchFamily="34" charset="0"/>
              </a:rPr>
              <a:t>Schiebinger</a:t>
            </a:r>
            <a:r>
              <a:rPr lang="en-US" sz="1500" dirty="0">
                <a:solidFill>
                  <a:srgbClr val="000000"/>
                </a:solidFill>
                <a:latin typeface="Calibri" panose="020F0502020204030204" pitchFamily="34" charset="0"/>
                <a:cs typeface="Calibri" panose="020F0502020204030204" pitchFamily="34" charset="0"/>
              </a:rPr>
              <a:t>, L., Jurafsky, D., and Zou, J. (2018). Word embeddings quantify 100 years of gender and ethnic stereotypes. Proceedings of the National Academy of Sciences 115(16), E3635–E3644.</a:t>
            </a:r>
          </a:p>
        </p:txBody>
      </p:sp>
    </p:spTree>
    <p:extLst>
      <p:ext uri="{BB962C8B-B14F-4D97-AF65-F5344CB8AC3E}">
        <p14:creationId xmlns:p14="http://schemas.microsoft.com/office/powerpoint/2010/main" val="1690852063"/>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Properties of Embeddings</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676372923"/>
      </p:ext>
    </p:extLst>
  </p:cSld>
  <p:clrMapOvr>
    <a:masterClrMapping/>
  </p:clrMapOvr>
  <p:transition/>
</p:sld>
</file>

<file path=ppt/theme/theme1.xml><?xml version="1.0" encoding="utf-8"?>
<a:theme xmlns:a="http://schemas.openxmlformats.org/drawingml/2006/main" name="1_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42872</TotalTime>
  <Words>10046</Words>
  <Application>Microsoft Macintosh PowerPoint</Application>
  <PresentationFormat>Widescreen</PresentationFormat>
  <Paragraphs>878</Paragraphs>
  <Slides>100</Slides>
  <Notes>84</Notes>
  <HiddenSlides>0</HiddenSlides>
  <MMClips>0</MMClips>
  <ScaleCrop>false</ScaleCrop>
  <HeadingPairs>
    <vt:vector size="8" baseType="variant">
      <vt:variant>
        <vt:lpstr>Fonts Used</vt:lpstr>
      </vt:variant>
      <vt:variant>
        <vt:i4>10</vt:i4>
      </vt:variant>
      <vt:variant>
        <vt:lpstr>Theme</vt:lpstr>
      </vt:variant>
      <vt:variant>
        <vt:i4>1</vt:i4>
      </vt:variant>
      <vt:variant>
        <vt:lpstr>Embedded OLE Servers</vt:lpstr>
      </vt:variant>
      <vt:variant>
        <vt:i4>1</vt:i4>
      </vt:variant>
      <vt:variant>
        <vt:lpstr>Slide Titles</vt:lpstr>
      </vt:variant>
      <vt:variant>
        <vt:i4>100</vt:i4>
      </vt:variant>
    </vt:vector>
  </HeadingPairs>
  <TitlesOfParts>
    <vt:vector size="112" baseType="lpstr">
      <vt:lpstr>Arial</vt:lpstr>
      <vt:lpstr>Calibri</vt:lpstr>
      <vt:lpstr>Calibri Light</vt:lpstr>
      <vt:lpstr>Cambria Math</vt:lpstr>
      <vt:lpstr>Courier</vt:lpstr>
      <vt:lpstr>Microsoft New Tai Lue</vt:lpstr>
      <vt:lpstr>Tahoma</vt:lpstr>
      <vt:lpstr>Times</vt:lpstr>
      <vt:lpstr>Times New Roman</vt:lpstr>
      <vt:lpstr>Wingdings</vt:lpstr>
      <vt:lpstr>1_Retrospect</vt:lpstr>
      <vt:lpstr>Equation</vt:lpstr>
      <vt:lpstr>Vector Semantics &amp; Embeddings</vt:lpstr>
      <vt:lpstr>Vector Semantics &amp; Embeddings</vt:lpstr>
      <vt:lpstr>What do words mean?</vt:lpstr>
      <vt:lpstr>Desiderata</vt:lpstr>
      <vt:lpstr>Lemmas and senses in dictionaries</vt:lpstr>
      <vt:lpstr>Relations between senses: Synonymy</vt:lpstr>
      <vt:lpstr>Relations between senses: Synonymy</vt:lpstr>
      <vt:lpstr>Relation: Synonymy?</vt:lpstr>
      <vt:lpstr>The Linguistic Principle of Contrast</vt:lpstr>
      <vt:lpstr>Abbé Gabriel Girard 1718</vt:lpstr>
      <vt:lpstr>Relation: Similarity</vt:lpstr>
      <vt:lpstr>Ask humans how similar 2 words are</vt:lpstr>
      <vt:lpstr>Relation: Word relatedness</vt:lpstr>
      <vt:lpstr>Semantic field</vt:lpstr>
      <vt:lpstr>Relation: Antonymy</vt:lpstr>
      <vt:lpstr>Connotation (sentiment)</vt:lpstr>
      <vt:lpstr>Connotation</vt:lpstr>
      <vt:lpstr>So far</vt:lpstr>
      <vt:lpstr>Vector Semantics &amp; Embeddings</vt:lpstr>
      <vt:lpstr>Vector Semantics &amp; Embeddings</vt:lpstr>
      <vt:lpstr>Computational models of word meaning</vt:lpstr>
      <vt:lpstr>Word Meaning in Philosophy and Linguistics</vt:lpstr>
      <vt:lpstr>Let's define words by their usages</vt:lpstr>
      <vt:lpstr>What does recent English borrowing ongchoi mean?</vt:lpstr>
      <vt:lpstr>Ongchoi: Ipomoea aquatica "Water Spinach"</vt:lpstr>
      <vt:lpstr>Idea 1: Defining meaning by linguistic distribution</vt:lpstr>
      <vt:lpstr>Idea 2: Meaning as a point in space (Osgood et al. 1957)</vt:lpstr>
      <vt:lpstr>Idea 1: Defining meaning by linguistic distribution  Idea 2: Meaning as a point in multidimensional space</vt:lpstr>
      <vt:lpstr>Defining meaning as a point in space based on distribution</vt:lpstr>
      <vt:lpstr>We define meaning of a word as a vector</vt:lpstr>
      <vt:lpstr>Intuition: why vectors?</vt:lpstr>
      <vt:lpstr>We'll discuss 2 kinds of embeddings</vt:lpstr>
      <vt:lpstr>From now on: Computing with meaning representations instead of string representations</vt:lpstr>
      <vt:lpstr>Vector Semantics &amp; Embeddings</vt:lpstr>
      <vt:lpstr>Vector Semantics &amp; Embeddings</vt:lpstr>
      <vt:lpstr>Term-document matrix</vt:lpstr>
      <vt:lpstr>Visualizing document vectors</vt:lpstr>
      <vt:lpstr>Vectors are the basis of information retrieval</vt:lpstr>
      <vt:lpstr>Idea for word meaning: Words can be vectors too!!!</vt:lpstr>
      <vt:lpstr>More common: word-word matrix (or "term-context matrix")</vt:lpstr>
      <vt:lpstr>PowerPoint Presentation</vt:lpstr>
      <vt:lpstr>Vector Semantics &amp; Embeddings</vt:lpstr>
      <vt:lpstr>Vector Semantics &amp; Embeddings</vt:lpstr>
      <vt:lpstr>Computing word similarity: Dot product and cosine</vt:lpstr>
      <vt:lpstr>Problem with raw dot-product</vt:lpstr>
      <vt:lpstr>Alternative: cosine for computing word similarity</vt:lpstr>
      <vt:lpstr>Cosine as a similarity metric</vt:lpstr>
      <vt:lpstr>Cosine examples</vt:lpstr>
      <vt:lpstr>Visualizing cosines  well, angles … cos(0)=1, cos(90)=0</vt:lpstr>
      <vt:lpstr>Vector Semantics &amp; Embeddings</vt:lpstr>
      <vt:lpstr>Vector Semantics &amp; Embeddings</vt:lpstr>
      <vt:lpstr>But raw frequency is a bad representation</vt:lpstr>
      <vt:lpstr>Two common solutions for word weighting</vt:lpstr>
      <vt:lpstr>Term frequency (tf)</vt:lpstr>
      <vt:lpstr>Document frequency (df)</vt:lpstr>
      <vt:lpstr>Inverse document frequency (idf)</vt:lpstr>
      <vt:lpstr>What is a document?</vt:lpstr>
      <vt:lpstr>Final tf-idf weighted value for a word</vt:lpstr>
      <vt:lpstr>Vector Semantics &amp; Embeddings</vt:lpstr>
      <vt:lpstr>Vector Semantics &amp; Embeddings</vt:lpstr>
      <vt:lpstr>Pointwise Mutual Information</vt:lpstr>
      <vt:lpstr>Positive Pointwise Mutual Information</vt:lpstr>
      <vt:lpstr>Computing PPMI on a term-context matrix</vt:lpstr>
      <vt:lpstr>PowerPoint Presentation</vt:lpstr>
      <vt:lpstr>PowerPoint Presentation</vt:lpstr>
      <vt:lpstr>Weighting PMI</vt:lpstr>
      <vt:lpstr>Vector Semantics &amp; Embeddings</vt:lpstr>
      <vt:lpstr>Sparse versus dense vectors</vt:lpstr>
      <vt:lpstr>Sparse versus dense vectors</vt:lpstr>
      <vt:lpstr>Common methods for getting short dense vectors</vt:lpstr>
      <vt:lpstr>Simple static embeddings you can download!</vt:lpstr>
      <vt:lpstr>Word2vec</vt:lpstr>
      <vt:lpstr>Word2vec</vt:lpstr>
      <vt:lpstr>Approach: predict if candidate word c is a "neighbour"</vt:lpstr>
      <vt:lpstr>Skip-Gram Training Data</vt:lpstr>
      <vt:lpstr>Skip-Gram Classifier</vt:lpstr>
      <vt:lpstr>Skip-gram classifier: summary</vt:lpstr>
      <vt:lpstr>These embeddings we'll need: a set for w, a set for c</vt:lpstr>
      <vt:lpstr>Vector Semantics &amp; Embeddings</vt:lpstr>
      <vt:lpstr>Vector Semantics &amp; Embeddings</vt:lpstr>
      <vt:lpstr>Skip-Gram Training data</vt:lpstr>
      <vt:lpstr>Skip-Gram Training data</vt:lpstr>
      <vt:lpstr>Skip-Gram Training data</vt:lpstr>
      <vt:lpstr>Word2vec: how to learn vectors</vt:lpstr>
      <vt:lpstr>Learning the classifier</vt:lpstr>
      <vt:lpstr>Intuition of one step of gradient descent</vt:lpstr>
      <vt:lpstr>Two sets of embeddings</vt:lpstr>
      <vt:lpstr>Summary: How to learn word2vec (skip-gram) embeddings</vt:lpstr>
      <vt:lpstr>Vector Semantics &amp; Embeddings</vt:lpstr>
      <vt:lpstr>Vector Semantics &amp; Embeddings</vt:lpstr>
      <vt:lpstr>The kinds of neighbors depend on window size</vt:lpstr>
      <vt:lpstr>Analogical relations</vt:lpstr>
      <vt:lpstr>Analogical relations via parallelogram</vt:lpstr>
      <vt:lpstr>PowerPoint Presentation</vt:lpstr>
      <vt:lpstr>Caveats with the parallelogram method</vt:lpstr>
      <vt:lpstr>Embeddings as a window onto historical semantics</vt:lpstr>
      <vt:lpstr>Embeddings reflect cultural bias!</vt:lpstr>
      <vt:lpstr>Historical embedding as a tool to study cultural biases</vt:lpstr>
      <vt:lpstr>Vector Semantics &amp; Embeddings</vt:lpstr>
      <vt:lpstr>Vector Semantics &amp; Embeddings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Vector Semantics and Embeddings</dc:title>
  <dc:subject>Speech and Language Processing</dc:subject>
  <dc:creator>Dan Jurafsky</dc:creator>
  <cp:keywords/>
  <dc:description/>
  <cp:lastModifiedBy>Eric Atwell</cp:lastModifiedBy>
  <cp:revision>1859</cp:revision>
  <cp:lastPrinted>2019-02-07T01:34:53Z</cp:lastPrinted>
  <dcterms:created xsi:type="dcterms:W3CDTF">2009-06-12T17:14:38Z</dcterms:created>
  <dcterms:modified xsi:type="dcterms:W3CDTF">2021-12-14T20:55:10Z</dcterms:modified>
  <cp:category/>
</cp:coreProperties>
</file>

<file path=docProps/thumbnail.jpeg>
</file>